
<file path=[Content_Types].xml><?xml version="1.0" encoding="utf-8"?>
<Types xmlns="http://schemas.openxmlformats.org/package/2006/content-types">
  <Default Extension="mp3" ContentType="audio/mpeg"/>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2"/>
  </p:notesMasterIdLst>
  <p:handoutMasterIdLst>
    <p:handoutMasterId r:id="rId23"/>
  </p:handoutMasterIdLst>
  <p:sldIdLst>
    <p:sldId id="272" r:id="rId2"/>
    <p:sldId id="279" r:id="rId3"/>
    <p:sldId id="303" r:id="rId4"/>
    <p:sldId id="421" r:id="rId5"/>
    <p:sldId id="304" r:id="rId6"/>
    <p:sldId id="305" r:id="rId7"/>
    <p:sldId id="274" r:id="rId8"/>
    <p:sldId id="308" r:id="rId9"/>
    <p:sldId id="310" r:id="rId10"/>
    <p:sldId id="311" r:id="rId11"/>
    <p:sldId id="313" r:id="rId12"/>
    <p:sldId id="275" r:id="rId13"/>
    <p:sldId id="280" r:id="rId14"/>
    <p:sldId id="320" r:id="rId15"/>
    <p:sldId id="314" r:id="rId16"/>
    <p:sldId id="318" r:id="rId17"/>
    <p:sldId id="319" r:id="rId18"/>
    <p:sldId id="316" r:id="rId19"/>
    <p:sldId id="302" r:id="rId20"/>
    <p:sldId id="317"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777" autoAdjust="0"/>
    <p:restoredTop sz="88351" autoAdjust="0"/>
  </p:normalViewPr>
  <p:slideViewPr>
    <p:cSldViewPr>
      <p:cViewPr varScale="1">
        <p:scale>
          <a:sx n="81" d="100"/>
          <a:sy n="81" d="100"/>
        </p:scale>
        <p:origin x="258" y="78"/>
      </p:cViewPr>
      <p:guideLst>
        <p:guide orient="horz" pos="2160"/>
        <p:guide pos="2880"/>
      </p:guideLst>
    </p:cSldViewPr>
  </p:slideViewPr>
  <p:notesTextViewPr>
    <p:cViewPr>
      <p:scale>
        <a:sx n="119" d="100"/>
        <a:sy n="119"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52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53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53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CE369E9-E1FF-4D9D-8460-E701B55F9733}" type="slidenum">
              <a:rPr lang="en-US"/>
              <a:pPr>
                <a:defRPr/>
              </a:pPr>
              <a:t>‹#›</a:t>
            </a:fld>
            <a:endParaRPr lang="en-US"/>
          </a:p>
        </p:txBody>
      </p:sp>
    </p:spTree>
    <p:extLst>
      <p:ext uri="{BB962C8B-B14F-4D97-AF65-F5344CB8AC3E}">
        <p14:creationId xmlns:p14="http://schemas.microsoft.com/office/powerpoint/2010/main" val="566510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105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4414932-E9C9-4784-A68F-F6E689C2A36F}" type="slidenum">
              <a:rPr lang="en-US"/>
              <a:pPr>
                <a:defRPr/>
              </a:pPr>
              <a:t>‹#›</a:t>
            </a:fld>
            <a:endParaRPr lang="en-US"/>
          </a:p>
        </p:txBody>
      </p:sp>
    </p:spTree>
    <p:extLst>
      <p:ext uri="{BB962C8B-B14F-4D97-AF65-F5344CB8AC3E}">
        <p14:creationId xmlns:p14="http://schemas.microsoft.com/office/powerpoint/2010/main" val="11485917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A7F5C818-6ECC-4FEC-B16C-5C9964C37B4E}" type="slidenum">
              <a:rPr lang="en-US" smtClean="0"/>
              <a:pPr/>
              <a:t>1</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en-US" dirty="0" smtClean="0"/>
              <a:t>This project is jointly funded by the USPTO and Widener Law</a:t>
            </a:r>
          </a:p>
          <a:p>
            <a:pPr eaLnBrk="1" hangingPunct="1"/>
            <a:r>
              <a:rPr lang="en-US" dirty="0" smtClean="0"/>
              <a:t>Course Presenter is Michele Forzley </a:t>
            </a:r>
          </a:p>
          <a:p>
            <a:pPr eaLnBrk="1" hangingPunct="1"/>
            <a:r>
              <a:rPr lang="en-US" dirty="0" smtClean="0"/>
              <a:t>That there is a public health problem with counterfeit goods is not  news – in fact for over 20 years now this public health and intellectual property problem has been highlighted in many ways.  A 2003 study was the first to compile data on the public health dimension of the problem based on the ten years prior. Now in 2011, this follow on study has taken a look at the ten years since looking at the data, what interventions have been tried since and what effect these have had.  </a:t>
            </a:r>
          </a:p>
          <a:p>
            <a:pPr eaLnBrk="1" hangingPunct="1"/>
            <a:r>
              <a:rPr lang="en-US" dirty="0" smtClean="0"/>
              <a:t>This course looks at the results and presents these and engages its audience to perform a national assessment and develop and implement a national plan of action to combat such goods. </a:t>
            </a:r>
          </a:p>
          <a:p>
            <a:pPr eaLnBrk="1" hangingPunct="1"/>
            <a:endParaRPr lang="en-US" dirty="0" smtClean="0"/>
          </a:p>
        </p:txBody>
      </p:sp>
    </p:spTree>
    <p:extLst>
      <p:ext uri="{BB962C8B-B14F-4D97-AF65-F5344CB8AC3E}">
        <p14:creationId xmlns:p14="http://schemas.microsoft.com/office/powerpoint/2010/main" val="3090970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1133225F-A075-4EA3-8A15-DC04269D3F4C}" type="slidenum">
              <a:rPr lang="en-US" smtClean="0"/>
              <a:pPr/>
              <a:t>10</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914400" y="4343400"/>
            <a:ext cx="5029200" cy="4114800"/>
          </a:xfrm>
          <a:noFill/>
          <a:ln/>
        </p:spPr>
        <p:txBody>
          <a:bodyPr/>
          <a:lstStyle/>
          <a:p>
            <a:pPr marL="228600" indent="-228600" eaLnBrk="1" hangingPunct="1"/>
            <a:r>
              <a:rPr lang="en-US" dirty="0" smtClean="0"/>
              <a:t>See table one included in the report </a:t>
            </a:r>
          </a:p>
          <a:p>
            <a:pPr marL="228600" indent="-228600" eaLnBrk="1" hangingPunct="1">
              <a:buFontTx/>
              <a:buAutoNum type="arabicPeriod"/>
            </a:pPr>
            <a:r>
              <a:rPr lang="en-US" dirty="0" smtClean="0"/>
              <a:t>It is happening</a:t>
            </a:r>
          </a:p>
          <a:p>
            <a:pPr marL="228600" indent="-228600" eaLnBrk="1" hangingPunct="1">
              <a:buFontTx/>
              <a:buAutoNum type="arabicPeriod"/>
            </a:pPr>
            <a:r>
              <a:rPr lang="en-US" dirty="0" smtClean="0"/>
              <a:t>Injuries are the same as those that walk into any health system- so data is being collected but  you can’t tease it out.</a:t>
            </a:r>
          </a:p>
          <a:p>
            <a:pPr marL="228600" indent="-228600" eaLnBrk="1" hangingPunct="1">
              <a:buFontTx/>
              <a:buAutoNum type="arabicPeriod"/>
            </a:pPr>
            <a:r>
              <a:rPr lang="en-US" dirty="0" smtClean="0"/>
              <a:t>It is global</a:t>
            </a:r>
          </a:p>
          <a:p>
            <a:pPr marL="228600" indent="-228600" eaLnBrk="1" hangingPunct="1">
              <a:buFontTx/>
              <a:buAutoNum type="arabicPeriod"/>
            </a:pPr>
            <a:r>
              <a:rPr lang="en-US" dirty="0" smtClean="0"/>
              <a:t>Death is frequently the consequence </a:t>
            </a:r>
          </a:p>
          <a:p>
            <a:pPr marL="228600" indent="-228600" eaLnBrk="1" hangingPunct="1">
              <a:buFontTx/>
              <a:buAutoNum type="arabicPeriod"/>
            </a:pPr>
            <a:r>
              <a:rPr lang="en-US" dirty="0" smtClean="0"/>
              <a:t>Consumables appear to be the biggest source of the public health problem.</a:t>
            </a:r>
          </a:p>
          <a:p>
            <a:pPr marL="228600" indent="-228600" eaLnBrk="1" hangingPunct="1">
              <a:buFontTx/>
              <a:buAutoNum type="arabicPeriod"/>
            </a:pPr>
            <a:endParaRPr lang="en-US" dirty="0" smtClean="0"/>
          </a:p>
        </p:txBody>
      </p:sp>
    </p:spTree>
    <p:extLst>
      <p:ext uri="{BB962C8B-B14F-4D97-AF65-F5344CB8AC3E}">
        <p14:creationId xmlns:p14="http://schemas.microsoft.com/office/powerpoint/2010/main" val="736760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E64BA34E-DA17-496A-BEE3-F19776AEA7A9}" type="slidenum">
              <a:rPr lang="en-US" smtClean="0"/>
              <a:pPr/>
              <a:t>11</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xfrm>
            <a:off x="914400" y="4343400"/>
            <a:ext cx="5029200" cy="4114800"/>
          </a:xfrm>
          <a:noFill/>
          <a:ln/>
        </p:spPr>
        <p:txBody>
          <a:bodyPr/>
          <a:lstStyle/>
          <a:p>
            <a:pPr eaLnBrk="1" hangingPunct="1"/>
            <a:endParaRPr lang="en-US" sz="1800" smtClean="0"/>
          </a:p>
        </p:txBody>
      </p:sp>
    </p:spTree>
    <p:extLst>
      <p:ext uri="{BB962C8B-B14F-4D97-AF65-F5344CB8AC3E}">
        <p14:creationId xmlns:p14="http://schemas.microsoft.com/office/powerpoint/2010/main" val="4101880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9E13282D-846A-4B08-8B8B-3A4F64AD7BF7}" type="slidenum">
              <a:rPr lang="en-US" smtClean="0"/>
              <a:pPr/>
              <a:t>12</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lnSpc>
                <a:spcPct val="90000"/>
              </a:lnSpc>
            </a:pPr>
            <a:r>
              <a:rPr lang="en-US" sz="900" i="1" smtClean="0"/>
              <a:t>Change policy</a:t>
            </a:r>
            <a:r>
              <a:rPr lang="en-US" sz="900" smtClean="0"/>
              <a:t>: Fundamental to the success of any strategy on counterfeit goods will be to reframe the policy perspective as a matter of public health and within the obligation of governments to protect public health.  </a:t>
            </a:r>
            <a:r>
              <a:rPr lang="en-US" sz="900" i="1" smtClean="0"/>
              <a:t>Protecting the right to health is a present obligation of</a:t>
            </a:r>
          </a:p>
          <a:p>
            <a:pPr eaLnBrk="1" hangingPunct="1">
              <a:lnSpc>
                <a:spcPct val="90000"/>
              </a:lnSpc>
            </a:pPr>
            <a:r>
              <a:rPr lang="en-US" sz="900" i="1" smtClean="0"/>
              <a:t>Monitor health status</a:t>
            </a:r>
            <a:r>
              <a:rPr lang="en-US" sz="900" smtClean="0"/>
              <a:t>: The public health field needs to accurately describe counterfeit related injuries and disease, identify their determinants and develop prevention strategies.   The first step to solving the problem is the collection of appropriate data, which requires coding refinements in the International Classification of Diseases and the integration of the changes into the national health statistic and other relevant databases. A common definition, uniform terminology and compatible databases are also critical to developing appropriate data.</a:t>
            </a:r>
            <a:endParaRPr lang="en-US" sz="900" i="1" smtClean="0"/>
          </a:p>
          <a:p>
            <a:pPr eaLnBrk="1" hangingPunct="1">
              <a:lnSpc>
                <a:spcPct val="90000"/>
              </a:lnSpc>
            </a:pPr>
            <a:r>
              <a:rPr lang="en-US" sz="900" i="1" smtClean="0"/>
              <a:t>Enforce safety and health regulations</a:t>
            </a:r>
            <a:r>
              <a:rPr lang="en-US" sz="900" smtClean="0"/>
              <a:t>: A key element of an effective strategy in counteracting counterfeiting are relevant regulatory authorities which are able to collect data, disseminate alerts on counterfeits, impose sanctions, and enforce safety and health laws. Good models exist. The US FAA Suspected Unapproved Parts Program is one such model. The outcome is quality assurance.  Effective strategies to combat counterfeiting in the developing world will depend on the development of legal systems that provide intellectual property rights, consumer, drug, health, and safety laws and regulations and the ability to enforce them.</a:t>
            </a:r>
            <a:endParaRPr lang="en-US" sz="900" i="1" smtClean="0"/>
          </a:p>
          <a:p>
            <a:pPr eaLnBrk="1" hangingPunct="1">
              <a:lnSpc>
                <a:spcPct val="90000"/>
              </a:lnSpc>
            </a:pPr>
            <a:r>
              <a:rPr lang="en-US" sz="900" i="1" smtClean="0"/>
              <a:t>Collaborate among interested communities</a:t>
            </a:r>
            <a:r>
              <a:rPr lang="en-US" sz="900" smtClean="0"/>
              <a:t>: Collaboration between government, industry, public health, the intellectual property rights legal system and interested constituencies will lead to effective solutions. Historical tensions between the fields of public health and intellectual property need not arise with respect to counterfeit goods, as the goal of combating counterfeit goods is common to both.</a:t>
            </a:r>
            <a:endParaRPr lang="en-US" sz="900" i="1" smtClean="0"/>
          </a:p>
          <a:p>
            <a:pPr eaLnBrk="1" hangingPunct="1">
              <a:lnSpc>
                <a:spcPct val="90000"/>
              </a:lnSpc>
            </a:pPr>
            <a:r>
              <a:rPr lang="en-US" sz="900" i="1" smtClean="0"/>
              <a:t>Deploy a health communications strategy: </a:t>
            </a:r>
            <a:r>
              <a:rPr lang="en-US" sz="900" smtClean="0"/>
              <a:t>Health communications to empower, inform and educate people so that consumers are aware of counterfeit goods and what to do if injured as a result of counterfeit goods are a critical component of an overall strategy as well as training health care workers to recognize and or question for health affects of counterfeits and how to alert any surveillance system in place </a:t>
            </a:r>
          </a:p>
        </p:txBody>
      </p:sp>
    </p:spTree>
    <p:extLst>
      <p:ext uri="{BB962C8B-B14F-4D97-AF65-F5344CB8AC3E}">
        <p14:creationId xmlns:p14="http://schemas.microsoft.com/office/powerpoint/2010/main" val="794180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52CAF037-E87D-4072-929A-2865F4970A1D}" type="slidenum">
              <a:rPr lang="en-US" smtClean="0"/>
              <a:pPr/>
              <a:t>13</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r>
              <a:rPr lang="en-US" sz="1000" dirty="0" smtClean="0"/>
              <a:t>A literature review was conducted to locate relevant materials and available data, including anecdotal evidence, media reports, internet and public press media, industry and trade association releases, and organization and government reports and studies of any level of scientific rigor on any type of actual human, animal or plant harm associated with any type of counterfeit good. For this purpose health statistics were examined. – especially injury data.   Law enforcement data in the form of seizure data was also considered  even though this data is problematic, it is better than most data for some purposes.   Once resources were collected, the data, findings, and observations from these were grouped into coherent categories for reporting, discussion and conclusions. A full list of Sources for this study is available at Annex 1.0.</a:t>
            </a:r>
          </a:p>
          <a:p>
            <a:pPr eaLnBrk="1" hangingPunct="1"/>
            <a:endParaRPr lang="en-US" sz="1000" u="sng" dirty="0" smtClean="0">
              <a:hlinkClick r:id="" action="ppaction://noaction"/>
            </a:endParaRPr>
          </a:p>
          <a:p>
            <a:pPr eaLnBrk="1" hangingPunct="1"/>
            <a:r>
              <a:rPr lang="en-US" sz="1000" dirty="0" smtClean="0"/>
              <a:t>	</a:t>
            </a:r>
          </a:p>
        </p:txBody>
      </p:sp>
    </p:spTree>
    <p:extLst>
      <p:ext uri="{BB962C8B-B14F-4D97-AF65-F5344CB8AC3E}">
        <p14:creationId xmlns:p14="http://schemas.microsoft.com/office/powerpoint/2010/main" val="1459545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8772AD51-2D24-4929-8476-EBDA2AB91DE6}" type="slidenum">
              <a:rPr lang="en-US" smtClean="0"/>
              <a:pPr/>
              <a:t>14</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r>
              <a:rPr lang="en-US" sz="1000" smtClean="0"/>
              <a:t>	A bright spot in the results is that over 50 countries have taken some kind of action and if the members of various economic groupings such as the EU, Andean Community and EAC among others can be counted separately the total would be more than 100. This is compared to the less than 15 countries for which reports were found in preparation of the 2003 report.  This number alone suggests a growing global consensus that this matter should be taken seriously. </a:t>
            </a:r>
          </a:p>
          <a:p>
            <a:pPr eaLnBrk="1" hangingPunct="1"/>
            <a:r>
              <a:rPr lang="en-US" sz="1000" smtClean="0"/>
              <a:t>	The results no surprise to anyone involved in this field. Counterfeiters are found all over the world, but some countries seem to always be at the top of the lists and are so for some kinds of products. Overall, the types of products counterfeited are the same as noted in the 2003 report including toys, auto parts, cigarettes, foods, electronics, clothing  and  a new category of “consumer safety and critical technologies” (CSCT) was added in US and the European Union (EU) has started to group some products that might cause harm for data reporting. So it is now possible to determine the per cent of all seizures that might have caused harm and their provenance.  . Medicines remain in the spotlight and garner the most attention although counterfeit agricultural products are now becoming of great concern and will continue as the world grapples with food shortages.  Counterfeit medicines are now traceable to drug resistant forms of disease most notably malaria. The dynamics of counterfeit malaria products trade are an archetype for the business opportunity in counterfeit non-communicable disease products. This comes at a time when these diseases will heavily burden all countries a fact that lead to a high level UN Summit in September 2011. </a:t>
            </a:r>
          </a:p>
          <a:p>
            <a:pPr eaLnBrk="1" hangingPunct="1"/>
            <a:r>
              <a:rPr lang="en-US" sz="900" smtClean="0"/>
              <a:t>	</a:t>
            </a:r>
          </a:p>
        </p:txBody>
      </p:sp>
    </p:spTree>
    <p:extLst>
      <p:ext uri="{BB962C8B-B14F-4D97-AF65-F5344CB8AC3E}">
        <p14:creationId xmlns:p14="http://schemas.microsoft.com/office/powerpoint/2010/main" val="3682932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D77BE6E9-26F3-4C57-9869-804569899F0D}" type="slidenum">
              <a:rPr lang="en-US" smtClean="0"/>
              <a:pPr/>
              <a:t>15</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87638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B2B4D9AC-CF28-4AE4-88A3-4567B34B386D}" type="slidenum">
              <a:rPr lang="en-US" smtClean="0"/>
              <a:pPr/>
              <a:t>16</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r>
              <a:rPr lang="en-US" smtClean="0"/>
              <a:t>Pictured here with these stick figures – Where do you think we are now in terms of counterfeits? </a:t>
            </a:r>
          </a:p>
          <a:p>
            <a:pPr eaLnBrk="1" hangingPunct="1"/>
            <a:endParaRPr lang="en-US" smtClean="0"/>
          </a:p>
          <a:p>
            <a:pPr eaLnBrk="1" hangingPunct="1"/>
            <a:r>
              <a:rPr lang="en-US" smtClean="0"/>
              <a:t>Behavior change theories  posit a learning model of behavior change in which knowledge precedes attitudes, which in turn influence behavior.   The steps are:</a:t>
            </a:r>
          </a:p>
          <a:p>
            <a:pPr eaLnBrk="1" hangingPunct="1"/>
            <a:endParaRPr lang="en-US" smtClean="0"/>
          </a:p>
          <a:p>
            <a:pPr eaLnBrk="1" hangingPunct="1"/>
            <a:r>
              <a:rPr lang="en-US" smtClean="0"/>
              <a:t>Awareness </a:t>
            </a:r>
          </a:p>
          <a:p>
            <a:pPr eaLnBrk="1" hangingPunct="1"/>
            <a:r>
              <a:rPr lang="en-US" smtClean="0"/>
              <a:t>Measurement and Science</a:t>
            </a:r>
          </a:p>
          <a:p>
            <a:pPr eaLnBrk="1" hangingPunct="1"/>
            <a:r>
              <a:rPr lang="en-US" smtClean="0"/>
              <a:t>Stakeholder outcry</a:t>
            </a:r>
          </a:p>
          <a:p>
            <a:pPr eaLnBrk="1" hangingPunct="1"/>
            <a:r>
              <a:rPr lang="en-US" smtClean="0"/>
              <a:t>Legislative, Regulatory and Law enforcement interventions </a:t>
            </a:r>
          </a:p>
          <a:p>
            <a:pPr eaLnBrk="1" hangingPunct="1"/>
            <a:r>
              <a:rPr lang="en-US" smtClean="0"/>
              <a:t>Measurement and Refinements</a:t>
            </a:r>
          </a:p>
          <a:p>
            <a:pPr eaLnBrk="1" hangingPunct="1"/>
            <a:r>
              <a:rPr lang="en-US" smtClean="0"/>
              <a:t>Success – how do we measure success?</a:t>
            </a:r>
          </a:p>
          <a:p>
            <a:pPr lvl="1" eaLnBrk="1" hangingPunct="1"/>
            <a:r>
              <a:rPr lang="en-US" smtClean="0"/>
              <a:t>Social consensus that sustains interventions</a:t>
            </a:r>
          </a:p>
          <a:p>
            <a:pPr eaLnBrk="1" hangingPunct="1"/>
            <a:endParaRPr lang="en-US" smtClean="0"/>
          </a:p>
          <a:p>
            <a:pPr eaLnBrk="1" hangingPunct="1"/>
            <a:r>
              <a:rPr lang="en-US" smtClean="0"/>
              <a:t>Source:</a:t>
            </a:r>
          </a:p>
          <a:p>
            <a:pPr eaLnBrk="1" hangingPunct="1"/>
            <a:r>
              <a:rPr lang="en-US" smtClean="0"/>
              <a:t>Matching the Message to the Process The Relative Ordering of Knowledge, Attitudes, and Practices in Behavior Change Research  Human Communication Research   Volume 24, Issue 3, Article first published online: 17 MAR 2006  THOMAS W. VALENTE1,  PATRICIA PAREDES2, PATRICIA R. POPPE3</a:t>
            </a:r>
          </a:p>
        </p:txBody>
      </p:sp>
    </p:spTree>
    <p:extLst>
      <p:ext uri="{BB962C8B-B14F-4D97-AF65-F5344CB8AC3E}">
        <p14:creationId xmlns:p14="http://schemas.microsoft.com/office/powerpoint/2010/main" val="367552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D595EC26-FC98-4C9E-B87B-367EE326EC36}" type="slidenum">
              <a:rPr lang="en-US" smtClean="0"/>
              <a:pPr/>
              <a:t>17</a:t>
            </a:fld>
            <a:endParaRPr 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080098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0C648C17-E9D3-469E-9723-53D923792D0A}" type="slidenum">
              <a:rPr lang="en-US" smtClean="0"/>
              <a:pPr/>
              <a:t>18</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r>
              <a:rPr lang="en-US" smtClean="0"/>
              <a:t>Insert text of postscript</a:t>
            </a:r>
          </a:p>
        </p:txBody>
      </p:sp>
    </p:spTree>
    <p:extLst>
      <p:ext uri="{BB962C8B-B14F-4D97-AF65-F5344CB8AC3E}">
        <p14:creationId xmlns:p14="http://schemas.microsoft.com/office/powerpoint/2010/main" val="2153118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2AF5B537-5E5C-4B8A-8677-4A50361A2CBF}" type="slidenum">
              <a:rPr lang="en-US" smtClean="0"/>
              <a:pPr/>
              <a:t>19</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33890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F6CFA015-D370-463D-9E7D-C717D1C69496}" type="slidenum">
              <a:rPr lang="en-US" smtClean="0"/>
              <a:pPr/>
              <a:t>2</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528654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F66806CE-C069-4971-A381-5FBDE9FB19C3}" type="slidenum">
              <a:rPr lang="en-US" smtClean="0"/>
              <a:pPr/>
              <a:t>20</a:t>
            </a:fld>
            <a:endParaRPr 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r>
              <a:rPr lang="en-US" smtClean="0"/>
              <a:t>In closing we have learned much about counterfeits but need to know more and do more. </a:t>
            </a:r>
          </a:p>
        </p:txBody>
      </p:sp>
    </p:spTree>
    <p:extLst>
      <p:ext uri="{BB962C8B-B14F-4D97-AF65-F5344CB8AC3E}">
        <p14:creationId xmlns:p14="http://schemas.microsoft.com/office/powerpoint/2010/main" val="3984367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50D13415-E4A7-4D9E-A876-6628590E55F1}" type="slidenum">
              <a:rPr lang="en-US" smtClean="0"/>
              <a:pPr/>
              <a:t>3</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r>
              <a:rPr lang="en-US" sz="900" smtClean="0"/>
              <a:t>Each module begins with an assignment, this first with a request to read the report.  Subsequent module asks you to assess your situation by collecting information and using the assessment tool of the study. This is in preparation for the module content that will review what each branch of government – regulators, legislators and law enforcement – have done to intervene against counterfeit goods that can cause harm to health. </a:t>
            </a:r>
          </a:p>
          <a:p>
            <a:pPr eaLnBrk="1" hangingPunct="1"/>
            <a:r>
              <a:rPr lang="en-US" sz="900" smtClean="0"/>
              <a:t>At the end of each module you will be asked to create a plan of action, begin implementation and report to the course instructor after 6 months. You can also submit your plan for comment  to me or your course instructor. </a:t>
            </a:r>
          </a:p>
          <a:p>
            <a:pPr eaLnBrk="1" hangingPunct="1"/>
            <a:endParaRPr lang="en-US" sz="900" smtClean="0"/>
          </a:p>
          <a:p>
            <a:pPr eaLnBrk="1" hangingPunct="1"/>
            <a:r>
              <a:rPr lang="en-US" sz="900" smtClean="0"/>
              <a:t>How a class can be structured: </a:t>
            </a:r>
          </a:p>
          <a:p>
            <a:pPr eaLnBrk="1" hangingPunct="1"/>
            <a:r>
              <a:rPr lang="en-US" sz="900" smtClean="0"/>
              <a:t>Live classes will discuss in small groups and bring findings back to whole class for discussion </a:t>
            </a:r>
          </a:p>
          <a:p>
            <a:pPr lvl="1" eaLnBrk="1" hangingPunct="1"/>
            <a:r>
              <a:rPr lang="en-US" sz="900" smtClean="0"/>
              <a:t>Break out groups (options) </a:t>
            </a:r>
          </a:p>
          <a:p>
            <a:pPr lvl="2" eaLnBrk="1" hangingPunct="1"/>
            <a:r>
              <a:rPr lang="en-US" sz="900" smtClean="0"/>
              <a:t>By type of legislation – IP, health, consumer protection, crimes, or </a:t>
            </a:r>
          </a:p>
          <a:p>
            <a:pPr lvl="2" eaLnBrk="1" hangingPunct="1"/>
            <a:r>
              <a:rPr lang="en-US" sz="900" smtClean="0"/>
              <a:t>By size of groups </a:t>
            </a:r>
          </a:p>
          <a:p>
            <a:pPr eaLnBrk="1" hangingPunct="1"/>
            <a:r>
              <a:rPr lang="en-US" sz="900" smtClean="0"/>
              <a:t>       A single group would work together and share its plan with the course moderator. \</a:t>
            </a:r>
          </a:p>
          <a:p>
            <a:pPr eaLnBrk="1" hangingPunct="1"/>
            <a:r>
              <a:rPr lang="en-US" sz="900" smtClean="0"/>
              <a:t>If you have a mixed group the audience is broken into smaller groups for each specific module then reconvened at the end for sharing the plan of action of each and combining the three plans into one to avoid duplication and to ensure coherence between them.</a:t>
            </a:r>
          </a:p>
          <a:p>
            <a:pPr eaLnBrk="1" hangingPunct="1"/>
            <a:endParaRPr lang="en-US" sz="900" smtClean="0"/>
          </a:p>
          <a:p>
            <a:pPr eaLnBrk="1" hangingPunct="1"/>
            <a:r>
              <a:rPr lang="en-US" sz="900" smtClean="0"/>
              <a:t>Solo listeners to on-line course</a:t>
            </a:r>
          </a:p>
          <a:p>
            <a:pPr lvl="1" eaLnBrk="1" hangingPunct="1"/>
            <a:r>
              <a:rPr lang="en-US" sz="900" smtClean="0"/>
              <a:t>Submit plans to course instructor by email for comments and recommendations </a:t>
            </a:r>
          </a:p>
          <a:p>
            <a:pPr lvl="1" eaLnBrk="1" hangingPunct="1"/>
            <a:r>
              <a:rPr lang="en-US" sz="900" smtClean="0"/>
              <a:t>Solos – Solo listeners are welcome to take any of the other modules.  Do let Prof. Forzley know when you have finished the course and your questions. Send a copy of your assessment and plan of action and she will provide comments. You do this in the Comments and Contributions section of the website</a:t>
            </a:r>
          </a:p>
          <a:p>
            <a:pPr eaLnBrk="1" hangingPunct="1"/>
            <a:r>
              <a:rPr lang="en-US" sz="900" smtClean="0"/>
              <a:t>Follow up – monitor and evaluate your progress in six months </a:t>
            </a:r>
          </a:p>
          <a:p>
            <a:pPr eaLnBrk="1" hangingPunct="1"/>
            <a:endParaRPr lang="en-US" smtClean="0"/>
          </a:p>
        </p:txBody>
      </p:sp>
    </p:spTree>
    <p:extLst>
      <p:ext uri="{BB962C8B-B14F-4D97-AF65-F5344CB8AC3E}">
        <p14:creationId xmlns:p14="http://schemas.microsoft.com/office/powerpoint/2010/main" val="409090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r>
              <a:rPr lang="en-US" smtClean="0"/>
              <a:t>Both goals are included because  the goal is to block counterfeits before the can cause harm.</a:t>
            </a:r>
          </a:p>
        </p:txBody>
      </p:sp>
      <p:sp>
        <p:nvSpPr>
          <p:cNvPr id="114692" name="Slide Number Placeholder 3"/>
          <p:cNvSpPr>
            <a:spLocks noGrp="1"/>
          </p:cNvSpPr>
          <p:nvPr>
            <p:ph type="sldNum" sz="quarter" idx="5"/>
          </p:nvPr>
        </p:nvSpPr>
        <p:spPr>
          <a:noFill/>
        </p:spPr>
        <p:txBody>
          <a:bodyPr/>
          <a:lstStyle/>
          <a:p>
            <a:fld id="{E28C40D9-EDCF-4F4B-9D58-891D4D51D3B2}" type="slidenum">
              <a:rPr lang="en-US" smtClean="0"/>
              <a:pPr/>
              <a:t>4</a:t>
            </a:fld>
            <a:endParaRPr lang="en-US" smtClean="0"/>
          </a:p>
        </p:txBody>
      </p:sp>
    </p:spTree>
    <p:extLst>
      <p:ext uri="{BB962C8B-B14F-4D97-AF65-F5344CB8AC3E}">
        <p14:creationId xmlns:p14="http://schemas.microsoft.com/office/powerpoint/2010/main" val="751602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C4868DBE-4985-4588-AB84-3BCF6AD1E0FD}" type="slidenum">
              <a:rPr lang="en-US" smtClean="0"/>
              <a:pPr/>
              <a:t>5</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914400" y="4343400"/>
            <a:ext cx="5029200" cy="4114800"/>
          </a:xfrm>
          <a:noFill/>
          <a:ln/>
        </p:spPr>
        <p:txBody>
          <a:bodyPr/>
          <a:lstStyle/>
          <a:p>
            <a:pPr eaLnBrk="1" hangingPunct="1"/>
            <a:r>
              <a:rPr lang="en-US" sz="800" smtClean="0"/>
              <a:t>Traditional public health  refers to the activities of disease monitoring and surveillance, prevention and health promotion and considers the experiences of entire groups of persons with a common denominator  such as disease type, age, or residence.  Animal and plant health is also part of public health due to the importance of animals and plants for food, sanitation and water.   </a:t>
            </a:r>
          </a:p>
          <a:p>
            <a:pPr eaLnBrk="1" hangingPunct="1"/>
            <a:r>
              <a:rPr lang="en-US" sz="800" smtClean="0"/>
              <a:t>Public health considers how to improve health at the “population level”– compared to health care or the services such as hospitalization, doctor visits and the like, directed at individuals and the health care system in which care is sought, provided and financed.  This report will refer to public health in all these meanings especially  with the meaning of the “health of the public” or society at large. </a:t>
            </a:r>
          </a:p>
          <a:p>
            <a:pPr eaLnBrk="1" hangingPunct="1"/>
            <a:endParaRPr lang="en-US" sz="900" smtClean="0"/>
          </a:p>
        </p:txBody>
      </p:sp>
    </p:spTree>
    <p:extLst>
      <p:ext uri="{BB962C8B-B14F-4D97-AF65-F5344CB8AC3E}">
        <p14:creationId xmlns:p14="http://schemas.microsoft.com/office/powerpoint/2010/main" val="2289826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F171CBC-0192-4597-BEDA-5827440A01F7}" type="slidenum">
              <a:rPr lang="en-US" smtClean="0"/>
              <a:pPr/>
              <a:t>6</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914400" y="4343400"/>
            <a:ext cx="5029200" cy="4114800"/>
          </a:xfrm>
          <a:noFill/>
          <a:ln/>
        </p:spPr>
        <p:txBody>
          <a:bodyPr/>
          <a:lstStyle/>
          <a:p>
            <a:pPr eaLnBrk="1" hangingPunct="1"/>
            <a:r>
              <a:rPr lang="en-US" smtClean="0">
                <a:cs typeface="Times New Roman" pitchFamily="18" charset="0"/>
              </a:rPr>
              <a:t/>
            </a:r>
            <a:br>
              <a:rPr lang="en-US" smtClean="0">
                <a:cs typeface="Times New Roman" pitchFamily="18" charset="0"/>
              </a:rPr>
            </a:br>
            <a:r>
              <a:rPr lang="en-US" sz="800" smtClean="0"/>
              <a:t>What is health?</a:t>
            </a:r>
          </a:p>
          <a:p>
            <a:pPr lvl="1" eaLnBrk="1" hangingPunct="1"/>
            <a:r>
              <a:rPr lang="en-US" sz="800" smtClean="0">
                <a:solidFill>
                  <a:srgbClr val="000000"/>
                </a:solidFill>
                <a:cs typeface="Times New Roman" pitchFamily="18" charset="0"/>
              </a:rPr>
              <a:t>Health is a state of complete physical, mental and social well being  and not merely the absence of disease or infirmity. WHO 1994 </a:t>
            </a:r>
          </a:p>
          <a:p>
            <a:pPr eaLnBrk="1" hangingPunct="1"/>
            <a:r>
              <a:rPr lang="en-US" sz="800" smtClean="0">
                <a:cs typeface="Times New Roman" pitchFamily="18" charset="0"/>
              </a:rPr>
              <a:t>Public health is what we, as a society, do collectively to assure the conditions in which people can be healthy.  IOM "The Future of Public Health" 1988</a:t>
            </a:r>
            <a:r>
              <a:rPr lang="en-US" sz="800" smtClean="0"/>
              <a:t> </a:t>
            </a:r>
          </a:p>
          <a:p>
            <a:pPr eaLnBrk="1" hangingPunct="1"/>
            <a:endParaRPr lang="en-US" sz="800" smtClean="0"/>
          </a:p>
          <a:p>
            <a:pPr eaLnBrk="1" hangingPunct="1"/>
            <a:r>
              <a:rPr lang="en-US" sz="800" smtClean="0"/>
              <a:t>R, L and LE are part of PH </a:t>
            </a:r>
          </a:p>
          <a:p>
            <a:pPr eaLnBrk="1" hangingPunct="1"/>
            <a:endParaRPr lang="en-US" smtClean="0">
              <a:cs typeface="Times New Roman" pitchFamily="18" charset="0"/>
            </a:endParaRPr>
          </a:p>
          <a:p>
            <a:pPr eaLnBrk="1" hangingPunct="1"/>
            <a:r>
              <a:rPr lang="en-US" smtClean="0"/>
              <a:t>A key role of public health is to collect health statistics by several methods such as vital statistics and techniques such as sentinel surveillance, a technique to accumulate meaningful data which becomes available to conduct monitoring and evaluation or in other words assessment. </a:t>
            </a:r>
          </a:p>
          <a:p>
            <a:pPr eaLnBrk="1" hangingPunct="1"/>
            <a:r>
              <a:rPr lang="en-US" smtClean="0"/>
              <a:t>Health statistics are robust data given their uniformity from global standardization through the International Classification of Diseases (ICD) that groups data according to just three disease categories; chronic, infectious and injury.   From this data collection, causes of death or injury, reasons for hospital and doctor visits, and the costs of health care based on health insurance coding for health care services are known among other useful information. Increases and decreases in categories are monitored as these data inform health authorities about the status of the health of the public such as whether there is a new disease, an epidemic or other condition. And these data are used to establish a baseline from which periodic comparisons can be made and interventions assessed.</a:t>
            </a:r>
          </a:p>
          <a:p>
            <a:pPr eaLnBrk="1" hangingPunct="1"/>
            <a:endParaRPr lang="en-US" smtClean="0">
              <a:cs typeface="Times New Roman" pitchFamily="18" charset="0"/>
            </a:endParaRPr>
          </a:p>
          <a:p>
            <a:pPr eaLnBrk="1" hangingPunct="1"/>
            <a:r>
              <a:rPr lang="en-US" smtClean="0">
                <a:cs typeface="Times New Roman" pitchFamily="18" charset="0"/>
              </a:rPr>
              <a:t>(1994 APHA, ASPH ASTHO, et al. )</a:t>
            </a:r>
            <a:endParaRPr lang="en-US" smtClean="0"/>
          </a:p>
          <a:p>
            <a:pPr eaLnBrk="1" hangingPunct="1"/>
            <a:endParaRPr lang="en-US" smtClean="0"/>
          </a:p>
          <a:p>
            <a:pPr eaLnBrk="1" hangingPunct="1"/>
            <a:endParaRPr lang="en-US" smtClean="0"/>
          </a:p>
        </p:txBody>
      </p:sp>
    </p:spTree>
    <p:extLst>
      <p:ext uri="{BB962C8B-B14F-4D97-AF65-F5344CB8AC3E}">
        <p14:creationId xmlns:p14="http://schemas.microsoft.com/office/powerpoint/2010/main" val="3612589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4E28BAE8-3548-433E-8FB9-32CE2D8E1651}" type="slidenum">
              <a:rPr lang="en-US" smtClean="0"/>
              <a:pPr/>
              <a:t>7</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r>
              <a:rPr lang="en-US" sz="1000" smtClean="0"/>
              <a:t>	A  public health problem can take many forms. Typically a problem comes to light when a change is observed – a change can take any number of forms such as when an unknown disease is identified or when a disease rises in incidence or is no longer treatable by previously reliable method. In the case of a counterfeit, a person, plant or animal is injured by a product that otherwise should not cause harm.  Just about any product has the potential to be harmful to individual humans, animals or plants when counterfeited.</a:t>
            </a:r>
          </a:p>
          <a:p>
            <a:pPr eaLnBrk="1" hangingPunct="1"/>
            <a:r>
              <a:rPr lang="en-US" sz="1000" smtClean="0"/>
              <a:t>	Most diseases from exposure to counterfeits would likely fall under the disease category of injury and caused by ingestion or use of counterfeit foods, personal care products, medicines, alcohol, and tobacco or counterfeit auto brakes that lead to crash trauma.  The injury would be poisoning, cuts, burns, wounds from trauma, and fit more precisely in the sub-category of unintentional injuries. The second sub- category intentional injury is not likely to yield much data.  Counterfeits can also cause chronic diseases or impairments such as blindness that result from an initial injury or other effect. Injuries therefore are the best window on the problem. Since injuries are not coded by whether there has been exposure to a counterfeit, at best, injury data can only be extrapolated to suggest the scope of the public health problem. Nonetheless there is no doubt that injury data presents a compelling case that counterfeit goods are a public health problem. </a:t>
            </a:r>
          </a:p>
          <a:p>
            <a:pPr eaLnBrk="1" hangingPunct="1"/>
            <a:r>
              <a:rPr lang="en-US" sz="1000" smtClean="0"/>
              <a:t>	</a:t>
            </a:r>
          </a:p>
          <a:p>
            <a:pPr eaLnBrk="1" hangingPunct="1"/>
            <a:r>
              <a:rPr lang="en-US" sz="1000" smtClean="0"/>
              <a:t>Instructors;  Refer to section of report on this topic.</a:t>
            </a:r>
          </a:p>
        </p:txBody>
      </p:sp>
    </p:spTree>
    <p:extLst>
      <p:ext uri="{BB962C8B-B14F-4D97-AF65-F5344CB8AC3E}">
        <p14:creationId xmlns:p14="http://schemas.microsoft.com/office/powerpoint/2010/main" val="3509327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4ACD12CC-7791-455B-8A7C-2A73F4B97711}" type="slidenum">
              <a:rPr lang="en-US" smtClean="0"/>
              <a:pPr/>
              <a:t>8</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914400" y="4343400"/>
            <a:ext cx="5029200" cy="4114800"/>
          </a:xfrm>
          <a:noFill/>
          <a:ln/>
        </p:spPr>
        <p:txBody>
          <a:bodyPr/>
          <a:lstStyle/>
          <a:p>
            <a:pPr eaLnBrk="1" hangingPunct="1">
              <a:lnSpc>
                <a:spcPct val="90000"/>
              </a:lnSpc>
            </a:pPr>
            <a:r>
              <a:rPr lang="en-US" sz="1000" smtClean="0"/>
              <a:t>Consumers are unable to assess the safety, quality, and efficacy of products before use.</a:t>
            </a:r>
          </a:p>
          <a:p>
            <a:pPr eaLnBrk="1" hangingPunct="1">
              <a:lnSpc>
                <a:spcPct val="90000"/>
              </a:lnSpc>
            </a:pPr>
            <a:r>
              <a:rPr lang="en-US" sz="1000" smtClean="0"/>
              <a:t>If a product has the potential for harm, it is too late once it is used. </a:t>
            </a:r>
          </a:p>
          <a:p>
            <a:pPr eaLnBrk="1" hangingPunct="1">
              <a:lnSpc>
                <a:spcPct val="90000"/>
              </a:lnSpc>
            </a:pPr>
            <a:r>
              <a:rPr lang="en-US" sz="1000" smtClean="0"/>
              <a:t>This problem is the same for unwitting buyer who learns a product is counterfeit after realizing he/she has been injured as for the knowing buyer who is duped in to believing the product is equivalent. This is a problem for drugs in particular which may not contain sufficient or any active ingredients. </a:t>
            </a:r>
          </a:p>
          <a:p>
            <a:pPr eaLnBrk="1" hangingPunct="1">
              <a:lnSpc>
                <a:spcPct val="90000"/>
              </a:lnSpc>
            </a:pPr>
            <a:endParaRPr lang="en-US" sz="1000" smtClean="0"/>
          </a:p>
          <a:p>
            <a:pPr eaLnBrk="1" hangingPunct="1">
              <a:lnSpc>
                <a:spcPct val="90000"/>
              </a:lnSpc>
            </a:pPr>
            <a:r>
              <a:rPr lang="en-US" sz="1000" smtClean="0"/>
              <a:t>How do injuries cause harm?</a:t>
            </a:r>
          </a:p>
          <a:p>
            <a:pPr eaLnBrk="1" hangingPunct="1">
              <a:lnSpc>
                <a:spcPct val="90000"/>
              </a:lnSpc>
            </a:pPr>
            <a:r>
              <a:rPr lang="en-US" sz="1000" smtClean="0"/>
              <a:t>No active or insufficient or incorrect ingredients</a:t>
            </a:r>
          </a:p>
          <a:p>
            <a:pPr eaLnBrk="1" hangingPunct="1">
              <a:lnSpc>
                <a:spcPct val="90000"/>
              </a:lnSpc>
            </a:pPr>
            <a:r>
              <a:rPr lang="en-US" sz="1000" smtClean="0"/>
              <a:t>Contaminated or poorly made or harmful</a:t>
            </a:r>
          </a:p>
          <a:p>
            <a:pPr eaLnBrk="1" hangingPunct="1">
              <a:lnSpc>
                <a:spcPct val="90000"/>
              </a:lnSpc>
            </a:pPr>
            <a:r>
              <a:rPr lang="en-US" sz="1000" smtClean="0"/>
              <a:t>Inability to trace product to manufacturer</a:t>
            </a:r>
          </a:p>
          <a:p>
            <a:pPr eaLnBrk="1" hangingPunct="1">
              <a:lnSpc>
                <a:spcPct val="90000"/>
              </a:lnSpc>
            </a:pPr>
            <a:r>
              <a:rPr lang="en-US" sz="1000" smtClean="0"/>
              <a:t>Lacks safety compliance confirmation, e.g. UL</a:t>
            </a:r>
          </a:p>
          <a:p>
            <a:pPr eaLnBrk="1" hangingPunct="1">
              <a:lnSpc>
                <a:spcPct val="90000"/>
              </a:lnSpc>
            </a:pPr>
            <a:r>
              <a:rPr lang="en-US" sz="1000" smtClean="0"/>
              <a:t>Lacks safety elements such as fire retardation</a:t>
            </a:r>
          </a:p>
          <a:p>
            <a:pPr eaLnBrk="1" hangingPunct="1">
              <a:lnSpc>
                <a:spcPct val="90000"/>
              </a:lnSpc>
            </a:pPr>
            <a:r>
              <a:rPr lang="en-US" sz="1000" smtClean="0"/>
              <a:t>Explodes, burns, causes fire, malfunctions</a:t>
            </a:r>
          </a:p>
          <a:p>
            <a:pPr eaLnBrk="1" hangingPunct="1">
              <a:lnSpc>
                <a:spcPct val="90000"/>
              </a:lnSpc>
            </a:pPr>
            <a:r>
              <a:rPr lang="en-US" sz="1000" smtClean="0"/>
              <a:t>Recycled expired products – forged labels </a:t>
            </a:r>
          </a:p>
          <a:p>
            <a:pPr eaLnBrk="1" hangingPunct="1">
              <a:lnSpc>
                <a:spcPct val="90000"/>
              </a:lnSpc>
            </a:pPr>
            <a:r>
              <a:rPr lang="en-US" sz="1000" smtClean="0"/>
              <a:t>Dissuades market participation and innovation</a:t>
            </a:r>
          </a:p>
        </p:txBody>
      </p:sp>
    </p:spTree>
    <p:extLst>
      <p:ext uri="{BB962C8B-B14F-4D97-AF65-F5344CB8AC3E}">
        <p14:creationId xmlns:p14="http://schemas.microsoft.com/office/powerpoint/2010/main" val="2737532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DA725EE6-2E00-4CB0-A655-152B8610EEB0}" type="slidenum">
              <a:rPr lang="en-US" smtClean="0"/>
              <a:pPr/>
              <a:t>9</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xfrm>
            <a:off x="914400" y="4343400"/>
            <a:ext cx="5029200" cy="4114800"/>
          </a:xfrm>
          <a:noFill/>
          <a:ln/>
        </p:spPr>
        <p:txBody>
          <a:bodyPr/>
          <a:lstStyle/>
          <a:p>
            <a:pPr eaLnBrk="1" hangingPunct="1"/>
            <a:endParaRPr lang="en-US" sz="1800" b="1" dirty="0" smtClean="0"/>
          </a:p>
          <a:p>
            <a:pPr eaLnBrk="1" hangingPunct="1"/>
            <a:r>
              <a:rPr lang="en-US" sz="1800" dirty="0" smtClean="0"/>
              <a:t>When I started I had hopes I could do a meta- analysis – but no. Clearly I was not going to conduct a double blind controlled study!</a:t>
            </a:r>
          </a:p>
          <a:p>
            <a:pPr eaLnBrk="1" hangingPunct="1"/>
            <a:r>
              <a:rPr lang="en-US" sz="1800" dirty="0" smtClean="0"/>
              <a:t>Until this study which was based on a literature and injury database search,  all descriptions of the public health and safety effects of counterfeit goods have been based on industry comment, anecdotal stories, and media reports of actual and potential  injuries. </a:t>
            </a:r>
          </a:p>
          <a:p>
            <a:pPr eaLnBrk="1" hangingPunct="1"/>
            <a:endParaRPr lang="en-US" sz="1800" dirty="0" smtClean="0"/>
          </a:p>
          <a:p>
            <a:pPr eaLnBrk="1" hangingPunct="1"/>
            <a:r>
              <a:rPr lang="en-US" dirty="0" smtClean="0"/>
              <a:t>Study reported in scientific writing style. </a:t>
            </a:r>
          </a:p>
          <a:p>
            <a:pPr eaLnBrk="1" hangingPunct="1"/>
            <a:endParaRPr lang="en-US" dirty="0" smtClean="0"/>
          </a:p>
        </p:txBody>
      </p:sp>
    </p:spTree>
    <p:extLst>
      <p:ext uri="{BB962C8B-B14F-4D97-AF65-F5344CB8AC3E}">
        <p14:creationId xmlns:p14="http://schemas.microsoft.com/office/powerpoint/2010/main" val="25904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defRPr/>
              </a:pPr>
              <a:endParaRPr lang="en-US" sz="2400">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a:defRPr/>
                </a:pPr>
                <a:endParaRPr lang="en-US"/>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a:defRPr/>
                </a:pPr>
                <a:endParaRPr lang="en-US"/>
              </a:p>
            </p:txBody>
          </p:sp>
        </p:grpSp>
      </p:grpSp>
      <p:sp>
        <p:nvSpPr>
          <p:cNvPr id="69643"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69644"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pPr>
              <a:defRPr/>
            </a:pPr>
            <a:fld id="{4085CE36-0666-47F0-B3CC-C11940C8559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299C830-947C-4DAD-8959-A714E002343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8B6F3AD-F390-49EE-81FB-5E2746FA3CF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1600200"/>
            <a:ext cx="3810000" cy="4530725"/>
          </a:xfrm>
        </p:spPr>
        <p:txBody>
          <a:bodyPr/>
          <a:lstStyle/>
          <a:p>
            <a:pPr lvl="0"/>
            <a:endParaRPr lang="en-US" noProof="0" smtClean="0"/>
          </a:p>
        </p:txBody>
      </p:sp>
      <p:sp>
        <p:nvSpPr>
          <p:cNvPr id="4" name="Text Placeholder 3"/>
          <p:cNvSpPr>
            <a:spLocks noGrp="1"/>
          </p:cNvSpPr>
          <p:nvPr>
            <p:ph type="body"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E0840B22-ECFE-4075-9099-2079A4DC4F5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542CBCDC-6F49-4EF5-A11F-C2F81FFD0EF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7FFC226-6BFC-4840-9828-5E62E74BDE4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36CCA055-A66C-4387-A6F5-4B9A2C00269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E0A070EB-1ACA-415D-94A8-687BBF00320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35128A0E-83E4-476E-8631-EBC391934D6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1B04895E-FD71-43C5-86B5-5920D75A2DC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F414104B-8A52-424D-A3E0-52A30054DFD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708B8CAD-3995-469D-8909-1C234E49194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8686800" cy="4876800"/>
            <a:chOff x="0" y="0"/>
            <a:chExt cx="5472" cy="3072"/>
          </a:xfrm>
        </p:grpSpPr>
        <p:sp>
          <p:nvSpPr>
            <p:cNvPr id="68611"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defRPr/>
              </a:pPr>
              <a:endParaRPr lang="en-US" sz="2400">
                <a:latin typeface="Times New Roman" pitchFamily="18" charset="0"/>
              </a:endParaRPr>
            </a:p>
          </p:txBody>
        </p:sp>
        <p:grpSp>
          <p:nvGrpSpPr>
            <p:cNvPr id="3082" name="Group 4"/>
            <p:cNvGrpSpPr>
              <a:grpSpLocks/>
            </p:cNvGrpSpPr>
            <p:nvPr/>
          </p:nvGrpSpPr>
          <p:grpSpPr bwMode="auto">
            <a:xfrm>
              <a:off x="240" y="893"/>
              <a:ext cx="5232" cy="115"/>
              <a:chOff x="240" y="893"/>
              <a:chExt cx="5232" cy="115"/>
            </a:xfrm>
          </p:grpSpPr>
          <p:sp>
            <p:nvSpPr>
              <p:cNvPr id="68613"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68614"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a:defRPr/>
                </a:pPr>
                <a:endParaRPr lang="en-US"/>
              </a:p>
            </p:txBody>
          </p:sp>
        </p:grpSp>
      </p:grpSp>
      <p:sp>
        <p:nvSpPr>
          <p:cNvPr id="3075"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8617"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p>
        </p:txBody>
      </p:sp>
      <p:sp>
        <p:nvSpPr>
          <p:cNvPr id="68618"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a:p>
        </p:txBody>
      </p:sp>
      <p:sp>
        <p:nvSpPr>
          <p:cNvPr id="68619"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B0880C62-2512-4FF0-8DD0-BFD7DA479B15}" type="slidenum">
              <a:rPr lang="en-US"/>
              <a:pPr>
                <a:defRPr/>
              </a:pPr>
              <a:t>‹#›</a:t>
            </a:fld>
            <a:endParaRPr lang="en-US"/>
          </a:p>
        </p:txBody>
      </p:sp>
      <p:sp>
        <p:nvSpPr>
          <p:cNvPr id="68620"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87"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0.mp3"/><Relationship Id="rId1" Type="http://schemas.microsoft.com/office/2007/relationships/media" Target="../media/media10.mp3"/><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5" Type="http://schemas.openxmlformats.org/officeDocument/2006/relationships/image" Target="../media/image4.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p3"/><Relationship Id="rId1" Type="http://schemas.microsoft.com/office/2007/relationships/media" Target="../media/media13.mp3"/><Relationship Id="rId5" Type="http://schemas.openxmlformats.org/officeDocument/2006/relationships/image" Target="../media/image4.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p3"/><Relationship Id="rId1" Type="http://schemas.microsoft.com/office/2007/relationships/media" Target="../media/media14.mp3"/><Relationship Id="rId5" Type="http://schemas.openxmlformats.org/officeDocument/2006/relationships/image" Target="../media/image4.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p3"/><Relationship Id="rId1" Type="http://schemas.microsoft.com/office/2007/relationships/media" Target="../media/media15.mp3"/><Relationship Id="rId5" Type="http://schemas.openxmlformats.org/officeDocument/2006/relationships/image" Target="../media/image4.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6.mp3"/><Relationship Id="rId1" Type="http://schemas.microsoft.com/office/2007/relationships/media" Target="../media/media16.mp3"/><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p3"/><Relationship Id="rId1" Type="http://schemas.microsoft.com/office/2007/relationships/media" Target="../media/media17.mp3"/><Relationship Id="rId5" Type="http://schemas.openxmlformats.org/officeDocument/2006/relationships/image" Target="../media/image4.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p3"/><Relationship Id="rId1" Type="http://schemas.microsoft.com/office/2007/relationships/media" Target="../media/media18.mp3"/><Relationship Id="rId5" Type="http://schemas.openxmlformats.org/officeDocument/2006/relationships/image" Target="../media/image4.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p3"/><Relationship Id="rId1" Type="http://schemas.microsoft.com/office/2007/relationships/media" Target="../media/media19.mp3"/><Relationship Id="rId5" Type="http://schemas.openxmlformats.org/officeDocument/2006/relationships/image" Target="../media/image4.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mp3"/><Relationship Id="rId1" Type="http://schemas.microsoft.com/office/2007/relationships/media" Target="../media/media20.mp3"/><Relationship Id="rId6" Type="http://schemas.openxmlformats.org/officeDocument/2006/relationships/image" Target="../media/image4.png"/><Relationship Id="rId5" Type="http://schemas.openxmlformats.org/officeDocument/2006/relationships/hyperlink" Target="http://www.surveymonkey.com/s/2K69SCB" TargetMode="Externa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hyperlink" Target="http://www.counterfeitgoodshealth.net/Report" TargetMode="External"/><Relationship Id="rId5" Type="http://schemas.openxmlformats.org/officeDocument/2006/relationships/hyperlink" Target="http://www.counterfeitgoodshealth.net/" TargetMode="Externa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4.png"/><Relationship Id="rId5" Type="http://schemas.openxmlformats.org/officeDocument/2006/relationships/image" Target="../media/image5.wmf"/><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5" Type="http://schemas.openxmlformats.org/officeDocument/2006/relationships/image" Target="../media/image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133600" y="1171204"/>
            <a:ext cx="6629400" cy="2209800"/>
          </a:xfrm>
        </p:spPr>
        <p:txBody>
          <a:bodyPr/>
          <a:lstStyle/>
          <a:p>
            <a:pPr eaLnBrk="1" hangingPunct="1"/>
            <a:r>
              <a:rPr lang="en-US" sz="4400" smtClean="0"/>
              <a:t>Counterfeit Goods and the  Public’s Health and Safety:</a:t>
            </a:r>
            <a:br>
              <a:rPr lang="en-US" sz="4400" smtClean="0"/>
            </a:br>
            <a:r>
              <a:rPr lang="en-US" sz="4400" smtClean="0"/>
              <a:t>A Study of Interventions</a:t>
            </a:r>
          </a:p>
        </p:txBody>
      </p:sp>
      <p:sp>
        <p:nvSpPr>
          <p:cNvPr id="5123" name="Rectangle 3"/>
          <p:cNvSpPr>
            <a:spLocks noGrp="1" noChangeArrowheads="1"/>
          </p:cNvSpPr>
          <p:nvPr>
            <p:ph type="subTitle" idx="1"/>
          </p:nvPr>
        </p:nvSpPr>
        <p:spPr>
          <a:xfrm>
            <a:off x="1143000" y="3810000"/>
            <a:ext cx="7239000" cy="1981200"/>
          </a:xfrm>
        </p:spPr>
        <p:txBody>
          <a:bodyPr/>
          <a:lstStyle/>
          <a:p>
            <a:pPr eaLnBrk="1" hangingPunct="1">
              <a:lnSpc>
                <a:spcPct val="80000"/>
              </a:lnSpc>
            </a:pPr>
            <a:endParaRPr lang="en-US" sz="1800" dirty="0" smtClean="0"/>
          </a:p>
          <a:p>
            <a:pPr eaLnBrk="1" hangingPunct="1">
              <a:lnSpc>
                <a:spcPct val="80000"/>
              </a:lnSpc>
            </a:pPr>
            <a:r>
              <a:rPr lang="en-US" sz="2000" dirty="0" smtClean="0"/>
              <a:t>A Joint Project of the US Patent and Trademark Office and Widener School of Law Health Law Institute</a:t>
            </a:r>
          </a:p>
          <a:p>
            <a:pPr eaLnBrk="1" hangingPunct="1">
              <a:lnSpc>
                <a:spcPct val="80000"/>
              </a:lnSpc>
            </a:pPr>
            <a:endParaRPr lang="en-US" sz="2000" dirty="0" smtClean="0"/>
          </a:p>
          <a:p>
            <a:pPr eaLnBrk="1" hangingPunct="1">
              <a:lnSpc>
                <a:spcPct val="80000"/>
              </a:lnSpc>
            </a:pPr>
            <a:r>
              <a:rPr lang="en-US" sz="2000" b="1" u="sng" dirty="0" smtClean="0"/>
              <a:t>Main Module</a:t>
            </a:r>
          </a:p>
          <a:p>
            <a:pPr eaLnBrk="1" hangingPunct="1">
              <a:lnSpc>
                <a:spcPct val="80000"/>
              </a:lnSpc>
            </a:pPr>
            <a:r>
              <a:rPr lang="en-US" sz="2000" b="1" dirty="0" smtClean="0"/>
              <a:t>V3.12.11</a:t>
            </a:r>
          </a:p>
          <a:p>
            <a:pPr eaLnBrk="1" hangingPunct="1">
              <a:lnSpc>
                <a:spcPct val="80000"/>
              </a:lnSpc>
            </a:pPr>
            <a:r>
              <a:rPr lang="en-US" sz="2000" b="1" dirty="0" smtClean="0"/>
              <a:t>The audio will start as the slide opens. </a:t>
            </a:r>
          </a:p>
          <a:p>
            <a:pPr eaLnBrk="1" hangingPunct="1">
              <a:lnSpc>
                <a:spcPct val="80000"/>
              </a:lnSpc>
            </a:pPr>
            <a:endParaRPr lang="en-US" sz="2000" b="1" dirty="0" smtClean="0"/>
          </a:p>
          <a:p>
            <a:pPr eaLnBrk="1" hangingPunct="1">
              <a:lnSpc>
                <a:spcPct val="80000"/>
              </a:lnSpc>
            </a:pPr>
            <a:endParaRPr lang="en-US" sz="1800" dirty="0" smtClean="0"/>
          </a:p>
        </p:txBody>
      </p:sp>
      <p:pic>
        <p:nvPicPr>
          <p:cNvPr id="6" name="MM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38200" y="762000"/>
            <a:ext cx="838200" cy="838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95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6"/>
          <p:cNvSpPr>
            <a:spLocks noGrp="1"/>
          </p:cNvSpPr>
          <p:nvPr>
            <p:ph type="sldNum" sz="quarter" idx="12"/>
          </p:nvPr>
        </p:nvSpPr>
        <p:spPr>
          <a:noFill/>
        </p:spPr>
        <p:txBody>
          <a:bodyPr/>
          <a:lstStyle/>
          <a:p>
            <a:fld id="{4AF43C7D-612A-4D8A-BC95-118BC364D220}" type="slidenum">
              <a:rPr lang="en-US" smtClean="0"/>
              <a:pPr/>
              <a:t>10</a:t>
            </a:fld>
            <a:endParaRPr lang="en-US" smtClean="0"/>
          </a:p>
        </p:txBody>
      </p:sp>
      <p:sp>
        <p:nvSpPr>
          <p:cNvPr id="14339" name="Rectangle 2"/>
          <p:cNvSpPr>
            <a:spLocks noGrp="1" noChangeArrowheads="1"/>
          </p:cNvSpPr>
          <p:nvPr>
            <p:ph type="title"/>
          </p:nvPr>
        </p:nvSpPr>
        <p:spPr/>
        <p:txBody>
          <a:bodyPr/>
          <a:lstStyle/>
          <a:p>
            <a:pPr eaLnBrk="1" hangingPunct="1"/>
            <a:r>
              <a:rPr lang="en-US" smtClean="0"/>
              <a:t>Findings</a:t>
            </a:r>
          </a:p>
        </p:txBody>
      </p:sp>
      <p:sp>
        <p:nvSpPr>
          <p:cNvPr id="14340" name="Rectangle 3"/>
          <p:cNvSpPr>
            <a:spLocks noGrp="1" noChangeArrowheads="1"/>
          </p:cNvSpPr>
          <p:nvPr>
            <p:ph type="body" sz="half" idx="1"/>
          </p:nvPr>
        </p:nvSpPr>
        <p:spPr/>
        <p:txBody>
          <a:bodyPr/>
          <a:lstStyle/>
          <a:p>
            <a:pPr eaLnBrk="1" hangingPunct="1">
              <a:lnSpc>
                <a:spcPct val="90000"/>
              </a:lnSpc>
            </a:pPr>
            <a:r>
              <a:rPr lang="en-US" sz="2400" smtClean="0"/>
              <a:t>21/120 reports validated </a:t>
            </a:r>
          </a:p>
          <a:p>
            <a:pPr eaLnBrk="1" hangingPunct="1">
              <a:lnSpc>
                <a:spcPct val="90000"/>
              </a:lnSpc>
            </a:pPr>
            <a:r>
              <a:rPr lang="en-US" sz="2400" smtClean="0">
                <a:solidFill>
                  <a:srgbClr val="000033"/>
                </a:solidFill>
              </a:rPr>
              <a:t>Death, blindness, headache, illnesses, swelling and rash, failure to recover, burns, hospital admissions, adverse reactions</a:t>
            </a:r>
            <a:r>
              <a:rPr lang="en-US" sz="2400" smtClean="0"/>
              <a:t> </a:t>
            </a:r>
          </a:p>
          <a:p>
            <a:pPr eaLnBrk="1" hangingPunct="1">
              <a:lnSpc>
                <a:spcPct val="90000"/>
              </a:lnSpc>
            </a:pPr>
            <a:r>
              <a:rPr lang="en-US" sz="2400" smtClean="0">
                <a:solidFill>
                  <a:srgbClr val="000033"/>
                </a:solidFill>
              </a:rPr>
              <a:t>Children and adults</a:t>
            </a:r>
          </a:p>
          <a:p>
            <a:pPr eaLnBrk="1" hangingPunct="1">
              <a:lnSpc>
                <a:spcPct val="90000"/>
              </a:lnSpc>
            </a:pPr>
            <a:endParaRPr lang="en-US" sz="2400" smtClean="0"/>
          </a:p>
        </p:txBody>
      </p:sp>
      <p:sp>
        <p:nvSpPr>
          <p:cNvPr id="14341" name="Rectangle 4"/>
          <p:cNvSpPr>
            <a:spLocks noGrp="1" noChangeArrowheads="1"/>
          </p:cNvSpPr>
          <p:nvPr>
            <p:ph type="body" sz="half" idx="2"/>
          </p:nvPr>
        </p:nvSpPr>
        <p:spPr/>
        <p:txBody>
          <a:bodyPr/>
          <a:lstStyle/>
          <a:p>
            <a:pPr eaLnBrk="1" hangingPunct="1">
              <a:lnSpc>
                <a:spcPct val="90000"/>
              </a:lnSpc>
            </a:pPr>
            <a:r>
              <a:rPr lang="en-US" sz="2400" smtClean="0">
                <a:solidFill>
                  <a:srgbClr val="000033"/>
                </a:solidFill>
              </a:rPr>
              <a:t>United States, UK,  China, Brazil, Russia, Niger, Vietnam, Egypt.</a:t>
            </a:r>
          </a:p>
          <a:p>
            <a:pPr eaLnBrk="1" hangingPunct="1">
              <a:lnSpc>
                <a:spcPct val="90000"/>
              </a:lnSpc>
            </a:pPr>
            <a:r>
              <a:rPr lang="en-US" sz="2400" smtClean="0">
                <a:solidFill>
                  <a:srgbClr val="000033"/>
                </a:solidFill>
              </a:rPr>
              <a:t>Death in  &gt; ½  of the reports.</a:t>
            </a:r>
          </a:p>
          <a:p>
            <a:pPr eaLnBrk="1" hangingPunct="1">
              <a:lnSpc>
                <a:spcPct val="90000"/>
              </a:lnSpc>
            </a:pPr>
            <a:r>
              <a:rPr lang="en-US" sz="2400" smtClean="0">
                <a:solidFill>
                  <a:srgbClr val="000033"/>
                </a:solidFill>
              </a:rPr>
              <a:t>Alcohol, drugs, food and baby powder – deaths.</a:t>
            </a:r>
          </a:p>
          <a:p>
            <a:pPr eaLnBrk="1" hangingPunct="1">
              <a:lnSpc>
                <a:spcPct val="90000"/>
              </a:lnSpc>
            </a:pPr>
            <a:r>
              <a:rPr lang="en-US" sz="2400" smtClean="0">
                <a:solidFill>
                  <a:srgbClr val="000033"/>
                </a:solidFill>
              </a:rPr>
              <a:t>Tobacco and terrorism.</a:t>
            </a:r>
          </a:p>
          <a:p>
            <a:pPr eaLnBrk="1" hangingPunct="1">
              <a:lnSpc>
                <a:spcPct val="90000"/>
              </a:lnSpc>
            </a:pPr>
            <a:endParaRPr lang="en-US" sz="2400" smtClean="0">
              <a:solidFill>
                <a:srgbClr val="000033"/>
              </a:solidFill>
            </a:endParaRPr>
          </a:p>
          <a:p>
            <a:pPr eaLnBrk="1" hangingPunct="1">
              <a:lnSpc>
                <a:spcPct val="90000"/>
              </a:lnSpc>
              <a:buFont typeface="Wingdings" pitchFamily="2" charset="2"/>
              <a:buNone/>
            </a:pPr>
            <a:endParaRPr lang="en-US" sz="2400" smtClean="0">
              <a:solidFill>
                <a:srgbClr val="000033"/>
              </a:solidFill>
            </a:endParaRPr>
          </a:p>
        </p:txBody>
      </p:sp>
      <p:pic>
        <p:nvPicPr>
          <p:cNvPr id="7" name="MM10.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5181600" y="685800"/>
            <a:ext cx="685800" cy="68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07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E2962B21-00C2-46D4-8B7C-36A7AEB48D9C}" type="slidenum">
              <a:rPr lang="en-US" smtClean="0"/>
              <a:pPr/>
              <a:t>11</a:t>
            </a:fld>
            <a:endParaRPr lang="en-US" smtClean="0"/>
          </a:p>
        </p:txBody>
      </p:sp>
      <p:sp>
        <p:nvSpPr>
          <p:cNvPr id="15363" name="Rectangle 2"/>
          <p:cNvSpPr>
            <a:spLocks noGrp="1" noChangeArrowheads="1"/>
          </p:cNvSpPr>
          <p:nvPr>
            <p:ph type="title"/>
          </p:nvPr>
        </p:nvSpPr>
        <p:spPr/>
        <p:txBody>
          <a:bodyPr/>
          <a:lstStyle/>
          <a:p>
            <a:pPr eaLnBrk="1" hangingPunct="1"/>
            <a:r>
              <a:rPr lang="en-US" smtClean="0"/>
              <a:t>2003 Results and Conclusions</a:t>
            </a:r>
          </a:p>
        </p:txBody>
      </p:sp>
      <p:sp>
        <p:nvSpPr>
          <p:cNvPr id="15364" name="Rectangle 3"/>
          <p:cNvSpPr>
            <a:spLocks noGrp="1" noChangeArrowheads="1"/>
          </p:cNvSpPr>
          <p:nvPr>
            <p:ph type="body" idx="1"/>
          </p:nvPr>
        </p:nvSpPr>
        <p:spPr/>
        <p:txBody>
          <a:bodyPr/>
          <a:lstStyle/>
          <a:p>
            <a:pPr eaLnBrk="1" hangingPunct="1">
              <a:lnSpc>
                <a:spcPct val="90000"/>
              </a:lnSpc>
            </a:pPr>
            <a:r>
              <a:rPr lang="en-US" sz="2400" smtClean="0"/>
              <a:t>Counterfeit goods represent an unrecognized public health problem especially in the area of injury mortality and morbidity.  </a:t>
            </a:r>
          </a:p>
          <a:p>
            <a:pPr eaLnBrk="1" hangingPunct="1">
              <a:lnSpc>
                <a:spcPct val="90000"/>
              </a:lnSpc>
            </a:pPr>
            <a:r>
              <a:rPr lang="en-US" sz="2400" smtClean="0"/>
              <a:t>Injuries and death are associated with counterfeit goods,  especially drugs, alcohol, cigarettes, foods and personal care items.</a:t>
            </a:r>
          </a:p>
          <a:p>
            <a:pPr eaLnBrk="1" hangingPunct="1">
              <a:lnSpc>
                <a:spcPct val="90000"/>
              </a:lnSpc>
            </a:pPr>
            <a:r>
              <a:rPr lang="en-US" sz="2400" smtClean="0"/>
              <a:t>ICD does not code for counterfeits - thus no data.  </a:t>
            </a:r>
          </a:p>
          <a:p>
            <a:pPr eaLnBrk="1" hangingPunct="1">
              <a:lnSpc>
                <a:spcPct val="90000"/>
              </a:lnSpc>
            </a:pPr>
            <a:r>
              <a:rPr lang="en-US" sz="2400" smtClean="0"/>
              <a:t>Case of circumstantial evidence- a preponderance of evidence- but not beyond a reasonable doubt. </a:t>
            </a:r>
          </a:p>
          <a:p>
            <a:pPr eaLnBrk="1" hangingPunct="1">
              <a:lnSpc>
                <a:spcPct val="90000"/>
              </a:lnSpc>
              <a:buFont typeface="Wingdings" pitchFamily="2" charset="2"/>
              <a:buNone/>
            </a:pPr>
            <a:endParaRPr lang="en-US" sz="2400" smtClean="0"/>
          </a:p>
          <a:p>
            <a:pPr eaLnBrk="1" hangingPunct="1">
              <a:lnSpc>
                <a:spcPct val="90000"/>
              </a:lnSpc>
              <a:buFont typeface="Wingdings" pitchFamily="2" charset="2"/>
              <a:buNone/>
            </a:pPr>
            <a:endParaRPr lang="en-US" sz="2400" smtClean="0"/>
          </a:p>
        </p:txBody>
      </p:sp>
      <p:pic>
        <p:nvPicPr>
          <p:cNvPr id="6" name="MM1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3429000" y="5410200"/>
            <a:ext cx="990600" cy="99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64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602257DD-957A-43EA-A427-326FB7511F22}" type="slidenum">
              <a:rPr lang="en-US" smtClean="0"/>
              <a:pPr/>
              <a:t>12</a:t>
            </a:fld>
            <a:endParaRPr lang="en-US" smtClean="0"/>
          </a:p>
        </p:txBody>
      </p:sp>
      <p:sp>
        <p:nvSpPr>
          <p:cNvPr id="16387" name="Rectangle 2"/>
          <p:cNvSpPr>
            <a:spLocks noGrp="1" noChangeArrowheads="1"/>
          </p:cNvSpPr>
          <p:nvPr>
            <p:ph type="title"/>
          </p:nvPr>
        </p:nvSpPr>
        <p:spPr/>
        <p:txBody>
          <a:bodyPr/>
          <a:lstStyle/>
          <a:p>
            <a:pPr eaLnBrk="1" hangingPunct="1"/>
            <a:r>
              <a:rPr lang="en-US" smtClean="0"/>
              <a:t>2003 Study Recommendations  </a:t>
            </a:r>
          </a:p>
        </p:txBody>
      </p:sp>
      <p:sp>
        <p:nvSpPr>
          <p:cNvPr id="16388" name="Rectangle 3"/>
          <p:cNvSpPr>
            <a:spLocks noGrp="1" noChangeArrowheads="1"/>
          </p:cNvSpPr>
          <p:nvPr>
            <p:ph type="body" idx="1"/>
          </p:nvPr>
        </p:nvSpPr>
        <p:spPr/>
        <p:txBody>
          <a:bodyPr/>
          <a:lstStyle/>
          <a:p>
            <a:pPr eaLnBrk="1" hangingPunct="1"/>
            <a:r>
              <a:rPr lang="en-US" sz="2400" i="1" smtClean="0"/>
              <a:t>Change policy</a:t>
            </a:r>
            <a:r>
              <a:rPr lang="en-US" sz="2400" smtClean="0"/>
              <a:t>:</a:t>
            </a:r>
          </a:p>
          <a:p>
            <a:pPr eaLnBrk="1" hangingPunct="1"/>
            <a:r>
              <a:rPr lang="en-US" sz="2400" i="1" smtClean="0"/>
              <a:t>Monitor health status</a:t>
            </a:r>
            <a:r>
              <a:rPr lang="en-US" sz="2400" smtClean="0"/>
              <a:t>:</a:t>
            </a:r>
          </a:p>
          <a:p>
            <a:pPr eaLnBrk="1" hangingPunct="1"/>
            <a:r>
              <a:rPr lang="en-US" sz="2400" i="1" smtClean="0"/>
              <a:t>Enforce safety and health regulations</a:t>
            </a:r>
          </a:p>
          <a:p>
            <a:pPr lvl="1" eaLnBrk="1" hangingPunct="1"/>
            <a:r>
              <a:rPr lang="en-US" sz="2200" smtClean="0"/>
              <a:t>Effective strategies to combat counterfeiting in the developing world will depend on the development of legal systems that provide intellectual property rights, consumer, drug, health, and safety laws and regulations and the ability to enforce them.</a:t>
            </a:r>
          </a:p>
          <a:p>
            <a:pPr eaLnBrk="1" hangingPunct="1"/>
            <a:r>
              <a:rPr lang="en-US" sz="2400" i="1" smtClean="0"/>
              <a:t>Collaborate among interested communities</a:t>
            </a:r>
          </a:p>
          <a:p>
            <a:pPr eaLnBrk="1" hangingPunct="1"/>
            <a:r>
              <a:rPr lang="en-US" sz="2400" i="1" smtClean="0"/>
              <a:t>Deploy a health communications strategy:</a:t>
            </a:r>
          </a:p>
        </p:txBody>
      </p:sp>
      <p:pic>
        <p:nvPicPr>
          <p:cNvPr id="6" name="MM1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7010400" y="1752600"/>
            <a:ext cx="685800" cy="68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414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81E52D2B-4941-49AD-A332-5CD3C268F0B6}" type="slidenum">
              <a:rPr lang="en-US" smtClean="0"/>
              <a:pPr/>
              <a:t>13</a:t>
            </a:fld>
            <a:endParaRPr lang="en-US" smtClean="0"/>
          </a:p>
        </p:txBody>
      </p:sp>
      <p:sp>
        <p:nvSpPr>
          <p:cNvPr id="17411" name="Rectangle 2"/>
          <p:cNvSpPr>
            <a:spLocks noGrp="1" noChangeArrowheads="1"/>
          </p:cNvSpPr>
          <p:nvPr>
            <p:ph type="title"/>
          </p:nvPr>
        </p:nvSpPr>
        <p:spPr/>
        <p:txBody>
          <a:bodyPr/>
          <a:lstStyle/>
          <a:p>
            <a:pPr eaLnBrk="1" hangingPunct="1"/>
            <a:r>
              <a:rPr lang="en-US" smtClean="0"/>
              <a:t>Ten Years Later</a:t>
            </a:r>
          </a:p>
        </p:txBody>
      </p:sp>
      <p:sp>
        <p:nvSpPr>
          <p:cNvPr id="17412" name="Rectangle 3"/>
          <p:cNvSpPr>
            <a:spLocks noGrp="1" noChangeArrowheads="1"/>
          </p:cNvSpPr>
          <p:nvPr>
            <p:ph type="body" idx="1"/>
          </p:nvPr>
        </p:nvSpPr>
        <p:spPr/>
        <p:txBody>
          <a:bodyPr/>
          <a:lstStyle/>
          <a:p>
            <a:pPr eaLnBrk="1" hangingPunct="1"/>
            <a:r>
              <a:rPr lang="en-US" smtClean="0"/>
              <a:t>How the report was prepared. </a:t>
            </a:r>
          </a:p>
          <a:p>
            <a:pPr lvl="1" eaLnBrk="1" hangingPunct="1"/>
            <a:r>
              <a:rPr lang="en-US" smtClean="0"/>
              <a:t>Methodology</a:t>
            </a:r>
          </a:p>
          <a:p>
            <a:pPr lvl="1" eaLnBrk="1" hangingPunct="1"/>
            <a:r>
              <a:rPr lang="en-US" smtClean="0"/>
              <a:t>NEW! Ongoing methodology – Comments and contributions </a:t>
            </a:r>
          </a:p>
          <a:p>
            <a:pPr eaLnBrk="1" hangingPunct="1"/>
            <a:r>
              <a:rPr lang="en-US" smtClean="0"/>
              <a:t>Focus </a:t>
            </a:r>
          </a:p>
          <a:p>
            <a:pPr lvl="1" eaLnBrk="1" hangingPunct="1"/>
            <a:r>
              <a:rPr lang="en-US" smtClean="0"/>
              <a:t>Describe, Synthesize and Assess Interventions</a:t>
            </a:r>
          </a:p>
          <a:p>
            <a:pPr lvl="1" eaLnBrk="1" hangingPunct="1"/>
            <a:r>
              <a:rPr lang="en-US" smtClean="0"/>
              <a:t>Determine what works and why </a:t>
            </a:r>
          </a:p>
        </p:txBody>
      </p:sp>
      <p:pic>
        <p:nvPicPr>
          <p:cNvPr id="6" name="MM1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6781800" y="5410200"/>
            <a:ext cx="685800" cy="68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605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5915CBBD-0F43-4BD2-9F0F-33265E89FA82}" type="slidenum">
              <a:rPr lang="en-US" smtClean="0"/>
              <a:pPr/>
              <a:t>14</a:t>
            </a:fld>
            <a:endParaRPr lang="en-US" smtClean="0"/>
          </a:p>
        </p:txBody>
      </p:sp>
      <p:sp>
        <p:nvSpPr>
          <p:cNvPr id="18435" name="Rectangle 2"/>
          <p:cNvSpPr>
            <a:spLocks noGrp="1" noChangeArrowheads="1"/>
          </p:cNvSpPr>
          <p:nvPr>
            <p:ph type="title"/>
          </p:nvPr>
        </p:nvSpPr>
        <p:spPr/>
        <p:txBody>
          <a:bodyPr/>
          <a:lstStyle/>
          <a:p>
            <a:pPr eaLnBrk="1" hangingPunct="1"/>
            <a:r>
              <a:rPr lang="en-US" smtClean="0"/>
              <a:t>2011 Results</a:t>
            </a:r>
          </a:p>
        </p:txBody>
      </p:sp>
      <p:sp>
        <p:nvSpPr>
          <p:cNvPr id="18436" name="Rectangle 3"/>
          <p:cNvSpPr>
            <a:spLocks noGrp="1" noChangeArrowheads="1"/>
          </p:cNvSpPr>
          <p:nvPr>
            <p:ph type="body" idx="1"/>
          </p:nvPr>
        </p:nvSpPr>
        <p:spPr/>
        <p:txBody>
          <a:bodyPr/>
          <a:lstStyle/>
          <a:p>
            <a:pPr eaLnBrk="1" hangingPunct="1"/>
            <a:r>
              <a:rPr lang="en-US" smtClean="0"/>
              <a:t>No surprise on types – same as 03</a:t>
            </a:r>
          </a:p>
          <a:p>
            <a:pPr eaLnBrk="1" hangingPunct="1"/>
            <a:r>
              <a:rPr lang="en-US" smtClean="0"/>
              <a:t>New category of seizures CSCT </a:t>
            </a:r>
          </a:p>
          <a:p>
            <a:pPr eaLnBrk="1" hangingPunct="1"/>
            <a:r>
              <a:rPr lang="en-US" smtClean="0"/>
              <a:t>Country rankings differ somewhat – some worse than others – provenance is traceable</a:t>
            </a:r>
          </a:p>
          <a:p>
            <a:pPr eaLnBrk="1" hangingPunct="1"/>
            <a:r>
              <a:rPr lang="en-US" smtClean="0"/>
              <a:t># of active countries 2011- 03: 50+ and 15</a:t>
            </a:r>
          </a:p>
          <a:p>
            <a:pPr eaLnBrk="1" hangingPunct="1"/>
            <a:r>
              <a:rPr lang="en-US" smtClean="0"/>
              <a:t>Agricultural products highlighted now</a:t>
            </a:r>
          </a:p>
          <a:p>
            <a:pPr eaLnBrk="1" hangingPunct="1"/>
            <a:r>
              <a:rPr lang="en-US" smtClean="0"/>
              <a:t>Medicines still in the spotlight</a:t>
            </a:r>
          </a:p>
          <a:p>
            <a:pPr eaLnBrk="1" hangingPunct="1"/>
            <a:r>
              <a:rPr lang="en-US" smtClean="0"/>
              <a:t>The future for counterfeiters is bright if we do not take sufficient actions. </a:t>
            </a:r>
          </a:p>
        </p:txBody>
      </p:sp>
      <p:pic>
        <p:nvPicPr>
          <p:cNvPr id="6" name="MM1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6019800" y="304800"/>
            <a:ext cx="8382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24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5C96F667-8BAE-440A-BB3D-A8791EBB867C}" type="slidenum">
              <a:rPr lang="en-US" smtClean="0"/>
              <a:pPr/>
              <a:t>15</a:t>
            </a:fld>
            <a:endParaRPr lang="en-US" smtClean="0"/>
          </a:p>
        </p:txBody>
      </p:sp>
      <p:sp>
        <p:nvSpPr>
          <p:cNvPr id="19459" name="Rectangle 2"/>
          <p:cNvSpPr>
            <a:spLocks noGrp="1" noChangeArrowheads="1"/>
          </p:cNvSpPr>
          <p:nvPr>
            <p:ph type="title"/>
          </p:nvPr>
        </p:nvSpPr>
        <p:spPr/>
        <p:txBody>
          <a:bodyPr/>
          <a:lstStyle/>
          <a:p>
            <a:pPr eaLnBrk="1" hangingPunct="1"/>
            <a:r>
              <a:rPr lang="en-US" smtClean="0"/>
              <a:t>2011 Overall Study Conclusions </a:t>
            </a:r>
          </a:p>
        </p:txBody>
      </p:sp>
      <p:sp>
        <p:nvSpPr>
          <p:cNvPr id="19460" name="Rectangle 3"/>
          <p:cNvSpPr>
            <a:spLocks noGrp="1" noChangeArrowheads="1"/>
          </p:cNvSpPr>
          <p:nvPr>
            <p:ph type="body" idx="1"/>
          </p:nvPr>
        </p:nvSpPr>
        <p:spPr>
          <a:xfrm>
            <a:off x="685800" y="1447800"/>
            <a:ext cx="8001000" cy="5410200"/>
          </a:xfrm>
        </p:spPr>
        <p:txBody>
          <a:bodyPr/>
          <a:lstStyle/>
          <a:p>
            <a:pPr eaLnBrk="1" hangingPunct="1"/>
            <a:endParaRPr lang="en-US" sz="1800" smtClean="0"/>
          </a:p>
          <a:p>
            <a:pPr eaLnBrk="1" hangingPunct="1"/>
            <a:r>
              <a:rPr lang="en-US" sz="2000" smtClean="0"/>
              <a:t>Much has been done – cannot quantify success or failure</a:t>
            </a:r>
          </a:p>
          <a:p>
            <a:pPr eaLnBrk="1" hangingPunct="1"/>
            <a:r>
              <a:rPr lang="en-US" sz="2000" smtClean="0"/>
              <a:t>Collection and synthesis leads to comprehensive picture of options for national planning and Assessment tool</a:t>
            </a:r>
          </a:p>
          <a:p>
            <a:pPr eaLnBrk="1" hangingPunct="1"/>
            <a:r>
              <a:rPr lang="en-US" sz="2000" smtClean="0"/>
              <a:t>Five dimensions valid today</a:t>
            </a:r>
          </a:p>
          <a:p>
            <a:pPr lvl="1" eaLnBrk="1" hangingPunct="1"/>
            <a:r>
              <a:rPr lang="en-US" sz="2000" smtClean="0"/>
              <a:t>Refinements are needed</a:t>
            </a:r>
          </a:p>
          <a:p>
            <a:pPr lvl="2" eaLnBrk="1" hangingPunct="1"/>
            <a:r>
              <a:rPr lang="en-US" sz="2000" smtClean="0"/>
              <a:t>Meaningfully reframe policy </a:t>
            </a:r>
          </a:p>
          <a:p>
            <a:pPr lvl="2" eaLnBrk="1" hangingPunct="1"/>
            <a:r>
              <a:rPr lang="en-US" sz="2000" smtClean="0"/>
              <a:t>Adopt BCC methods </a:t>
            </a:r>
          </a:p>
          <a:p>
            <a:pPr eaLnBrk="1" hangingPunct="1"/>
            <a:r>
              <a:rPr lang="en-US" sz="2000" smtClean="0"/>
              <a:t>Solutions are familiar </a:t>
            </a:r>
          </a:p>
          <a:p>
            <a:pPr lvl="1" eaLnBrk="1" hangingPunct="1"/>
            <a:r>
              <a:rPr lang="en-US" sz="2000" smtClean="0"/>
              <a:t>Strengthen regulatory agencies </a:t>
            </a:r>
          </a:p>
          <a:p>
            <a:pPr lvl="1" eaLnBrk="1" hangingPunct="1"/>
            <a:r>
              <a:rPr lang="en-US" sz="2000" smtClean="0"/>
              <a:t>Build law enforcement capacity </a:t>
            </a:r>
          </a:p>
          <a:p>
            <a:pPr lvl="1" eaLnBrk="1" hangingPunct="1"/>
            <a:r>
              <a:rPr lang="en-US" sz="2000" smtClean="0"/>
              <a:t>Legislative support – budget, staff, mandates and authority</a:t>
            </a:r>
          </a:p>
          <a:p>
            <a:pPr lvl="1" eaLnBrk="1" hangingPunct="1">
              <a:buFont typeface="Wingdings" pitchFamily="2" charset="2"/>
              <a:buNone/>
            </a:pPr>
            <a:endParaRPr lang="en-US" sz="2000" smtClean="0"/>
          </a:p>
        </p:txBody>
      </p:sp>
      <p:pic>
        <p:nvPicPr>
          <p:cNvPr id="6" name="MM15.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6172200" y="35814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925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a:noFill/>
        </p:spPr>
        <p:txBody>
          <a:bodyPr/>
          <a:lstStyle/>
          <a:p>
            <a:fld id="{BBED58EB-6133-4E61-8DFB-DEBD296598E1}" type="slidenum">
              <a:rPr lang="en-US" smtClean="0"/>
              <a:pPr/>
              <a:t>16</a:t>
            </a:fld>
            <a:endParaRPr lang="en-US" smtClean="0"/>
          </a:p>
        </p:txBody>
      </p:sp>
      <p:pic>
        <p:nvPicPr>
          <p:cNvPr id="20483" name="Picture 3" descr="Stages of Behavior Change"/>
          <p:cNvPicPr>
            <a:picLocks noChangeAspect="1" noChangeArrowheads="1"/>
          </p:cNvPicPr>
          <p:nvPr/>
        </p:nvPicPr>
        <p:blipFill>
          <a:blip r:embed="rId5" cstate="print"/>
          <a:srcRect/>
          <a:stretch>
            <a:fillRect/>
          </a:stretch>
        </p:blipFill>
        <p:spPr bwMode="auto">
          <a:xfrm>
            <a:off x="381000" y="228600"/>
            <a:ext cx="8305800" cy="5943600"/>
          </a:xfrm>
          <a:prstGeom prst="rect">
            <a:avLst/>
          </a:prstGeom>
          <a:noFill/>
          <a:ln w="9525">
            <a:noFill/>
            <a:miter lim="800000"/>
            <a:headEnd/>
            <a:tailEnd/>
          </a:ln>
        </p:spPr>
      </p:pic>
      <p:pic>
        <p:nvPicPr>
          <p:cNvPr id="5" name="MM1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4267200" y="5943600"/>
            <a:ext cx="685800" cy="68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28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8D267E7C-A0DE-4D3F-9590-95345A6EE5B2}" type="slidenum">
              <a:rPr lang="en-US" smtClean="0"/>
              <a:pPr/>
              <a:t>17</a:t>
            </a:fld>
            <a:endParaRPr lang="en-US" smtClean="0"/>
          </a:p>
        </p:txBody>
      </p:sp>
      <p:sp>
        <p:nvSpPr>
          <p:cNvPr id="21507" name="Rectangle 2"/>
          <p:cNvSpPr>
            <a:spLocks noGrp="1" noChangeArrowheads="1"/>
          </p:cNvSpPr>
          <p:nvPr>
            <p:ph type="title"/>
          </p:nvPr>
        </p:nvSpPr>
        <p:spPr/>
        <p:txBody>
          <a:bodyPr/>
          <a:lstStyle/>
          <a:p>
            <a:pPr eaLnBrk="1" hangingPunct="1"/>
            <a:r>
              <a:rPr lang="en-US" sz="3800" smtClean="0"/>
              <a:t>Where are we now?  What grade? </a:t>
            </a:r>
          </a:p>
        </p:txBody>
      </p:sp>
      <p:sp>
        <p:nvSpPr>
          <p:cNvPr id="21508" name="Rectangle 3"/>
          <p:cNvSpPr>
            <a:spLocks noGrp="1" noChangeArrowheads="1"/>
          </p:cNvSpPr>
          <p:nvPr>
            <p:ph type="body" idx="1"/>
          </p:nvPr>
        </p:nvSpPr>
        <p:spPr>
          <a:xfrm>
            <a:off x="685800" y="1600200"/>
            <a:ext cx="8001000" cy="4835525"/>
          </a:xfrm>
        </p:spPr>
        <p:txBody>
          <a:bodyPr/>
          <a:lstStyle/>
          <a:p>
            <a:pPr eaLnBrk="1" hangingPunct="1">
              <a:lnSpc>
                <a:spcPct val="80000"/>
              </a:lnSpc>
            </a:pPr>
            <a:r>
              <a:rPr lang="en-US" sz="2400" smtClean="0"/>
              <a:t>Awareness </a:t>
            </a:r>
            <a:r>
              <a:rPr lang="en-US" sz="2400" b="1" smtClean="0">
                <a:sym typeface="Wingdings" pitchFamily="2" charset="2"/>
              </a:rPr>
              <a:t></a:t>
            </a:r>
            <a:r>
              <a:rPr lang="en-US" sz="2400" b="1" smtClean="0"/>
              <a:t> A+</a:t>
            </a:r>
          </a:p>
          <a:p>
            <a:pPr eaLnBrk="1" hangingPunct="1">
              <a:lnSpc>
                <a:spcPct val="80000"/>
              </a:lnSpc>
            </a:pPr>
            <a:r>
              <a:rPr lang="en-US" sz="2400" smtClean="0"/>
              <a:t>Measurement and science 1990- 2011</a:t>
            </a:r>
          </a:p>
          <a:p>
            <a:pPr lvl="1" eaLnBrk="1" hangingPunct="1">
              <a:lnSpc>
                <a:spcPct val="80000"/>
              </a:lnSpc>
            </a:pPr>
            <a:r>
              <a:rPr lang="en-US" sz="2400" smtClean="0"/>
              <a:t>Reports and a bit of science  </a:t>
            </a:r>
            <a:r>
              <a:rPr lang="en-US" b="1" smtClean="0"/>
              <a:t>D+</a:t>
            </a:r>
          </a:p>
          <a:p>
            <a:pPr eaLnBrk="1" hangingPunct="1">
              <a:lnSpc>
                <a:spcPct val="80000"/>
              </a:lnSpc>
            </a:pPr>
            <a:r>
              <a:rPr lang="en-US" sz="2400" smtClean="0"/>
              <a:t>Stakeholder outcry 1990 -2011</a:t>
            </a:r>
          </a:p>
          <a:p>
            <a:pPr lvl="1" eaLnBrk="1" hangingPunct="1">
              <a:lnSpc>
                <a:spcPct val="80000"/>
              </a:lnSpc>
            </a:pPr>
            <a:r>
              <a:rPr lang="en-US" sz="2400" smtClean="0"/>
              <a:t>Loud and clear </a:t>
            </a:r>
            <a:r>
              <a:rPr lang="en-US" b="1" smtClean="0">
                <a:sym typeface="Wingdings" pitchFamily="2" charset="2"/>
              </a:rPr>
              <a:t></a:t>
            </a:r>
            <a:r>
              <a:rPr lang="en-US" smtClean="0"/>
              <a:t> </a:t>
            </a:r>
            <a:r>
              <a:rPr lang="en-US" b="1" smtClean="0"/>
              <a:t>A+</a:t>
            </a:r>
          </a:p>
          <a:p>
            <a:pPr eaLnBrk="1" hangingPunct="1">
              <a:lnSpc>
                <a:spcPct val="80000"/>
              </a:lnSpc>
            </a:pPr>
            <a:r>
              <a:rPr lang="en-US" sz="2400" smtClean="0"/>
              <a:t>Legislative, regulatory and law enforcement interventions 1990 to 2011</a:t>
            </a:r>
          </a:p>
          <a:p>
            <a:pPr lvl="1" eaLnBrk="1" hangingPunct="1">
              <a:lnSpc>
                <a:spcPct val="80000"/>
              </a:lnSpc>
            </a:pPr>
            <a:r>
              <a:rPr lang="en-US" sz="2400" smtClean="0"/>
              <a:t>Mixed picture </a:t>
            </a:r>
            <a:r>
              <a:rPr lang="en-US" b="1" smtClean="0"/>
              <a:t>C</a:t>
            </a:r>
          </a:p>
          <a:p>
            <a:pPr eaLnBrk="1" hangingPunct="1">
              <a:lnSpc>
                <a:spcPct val="80000"/>
              </a:lnSpc>
            </a:pPr>
            <a:r>
              <a:rPr lang="en-US" sz="2400" smtClean="0"/>
              <a:t>Measurement and refinements</a:t>
            </a:r>
            <a:endParaRPr lang="en-US" sz="2400" b="1" smtClean="0"/>
          </a:p>
          <a:p>
            <a:pPr lvl="1" eaLnBrk="1" hangingPunct="1">
              <a:lnSpc>
                <a:spcPct val="80000"/>
              </a:lnSpc>
            </a:pPr>
            <a:r>
              <a:rPr lang="en-US" sz="2400" smtClean="0"/>
              <a:t>1990- 2011 –  few to none </a:t>
            </a:r>
            <a:r>
              <a:rPr lang="en-US" b="1" smtClean="0"/>
              <a:t>D </a:t>
            </a:r>
            <a:endParaRPr lang="en-US" smtClean="0"/>
          </a:p>
          <a:p>
            <a:pPr eaLnBrk="1" hangingPunct="1">
              <a:lnSpc>
                <a:spcPct val="80000"/>
              </a:lnSpc>
            </a:pPr>
            <a:r>
              <a:rPr lang="en-US" sz="2400" smtClean="0"/>
              <a:t>Success ? ? How would you grade your country?</a:t>
            </a:r>
          </a:p>
          <a:p>
            <a:pPr lvl="1" eaLnBrk="1" hangingPunct="1">
              <a:lnSpc>
                <a:spcPct val="80000"/>
              </a:lnSpc>
            </a:pPr>
            <a:r>
              <a:rPr lang="en-US" sz="2400" smtClean="0"/>
              <a:t>If consumers are still knowingly buying counterfeits we do not have success. </a:t>
            </a:r>
          </a:p>
        </p:txBody>
      </p:sp>
      <p:pic>
        <p:nvPicPr>
          <p:cNvPr id="6" name="MM17.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7162800" y="2209800"/>
            <a:ext cx="990600" cy="838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249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59CC59A0-7C67-4119-99AC-F877783A09B5}" type="slidenum">
              <a:rPr lang="en-US" smtClean="0"/>
              <a:pPr/>
              <a:t>18</a:t>
            </a:fld>
            <a:endParaRPr lang="en-US" smtClean="0"/>
          </a:p>
        </p:txBody>
      </p:sp>
      <p:sp>
        <p:nvSpPr>
          <p:cNvPr id="22531" name="Rectangle 2"/>
          <p:cNvSpPr>
            <a:spLocks noGrp="1" noChangeArrowheads="1"/>
          </p:cNvSpPr>
          <p:nvPr>
            <p:ph type="title"/>
          </p:nvPr>
        </p:nvSpPr>
        <p:spPr/>
        <p:txBody>
          <a:bodyPr/>
          <a:lstStyle/>
          <a:p>
            <a:pPr eaLnBrk="1" hangingPunct="1"/>
            <a:r>
              <a:rPr lang="en-US" smtClean="0"/>
              <a:t>Postscript </a:t>
            </a:r>
          </a:p>
        </p:txBody>
      </p:sp>
      <p:sp>
        <p:nvSpPr>
          <p:cNvPr id="22532" name="Rectangle 3"/>
          <p:cNvSpPr>
            <a:spLocks noGrp="1" noChangeArrowheads="1"/>
          </p:cNvSpPr>
          <p:nvPr>
            <p:ph type="body" idx="1"/>
          </p:nvPr>
        </p:nvSpPr>
        <p:spPr/>
        <p:txBody>
          <a:bodyPr/>
          <a:lstStyle/>
          <a:p>
            <a:pPr eaLnBrk="1" hangingPunct="1"/>
            <a:r>
              <a:rPr lang="en-US" smtClean="0"/>
              <a:t>Awareness of the problem 1990s</a:t>
            </a:r>
          </a:p>
          <a:p>
            <a:pPr eaLnBrk="1" hangingPunct="1"/>
            <a:r>
              <a:rPr lang="en-US" smtClean="0"/>
              <a:t>Seat belts and tobacco cessation</a:t>
            </a:r>
          </a:p>
          <a:p>
            <a:pPr eaLnBrk="1" hangingPunct="1"/>
            <a:r>
              <a:rPr lang="en-US" smtClean="0"/>
              <a:t>Now between ? and ?</a:t>
            </a:r>
          </a:p>
          <a:p>
            <a:pPr eaLnBrk="1" hangingPunct="1"/>
            <a:r>
              <a:rPr lang="en-US" smtClean="0"/>
              <a:t>Goal is maintenance of functioning interventions </a:t>
            </a:r>
          </a:p>
          <a:p>
            <a:pPr lvl="1" eaLnBrk="1" hangingPunct="1"/>
            <a:r>
              <a:rPr lang="en-US" smtClean="0"/>
              <a:t>How to get there is what you will learn in these modules. </a:t>
            </a:r>
          </a:p>
        </p:txBody>
      </p:sp>
      <p:pic>
        <p:nvPicPr>
          <p:cNvPr id="7" name="MM18.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114800" y="5334000"/>
            <a:ext cx="990600" cy="99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258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EC4608BE-2095-4563-BFAE-0EB01B720C3C}" type="slidenum">
              <a:rPr lang="en-US" smtClean="0"/>
              <a:pPr/>
              <a:t>19</a:t>
            </a:fld>
            <a:endParaRPr lang="en-US" smtClean="0"/>
          </a:p>
        </p:txBody>
      </p:sp>
      <p:sp>
        <p:nvSpPr>
          <p:cNvPr id="23555" name="Rectangle 2"/>
          <p:cNvSpPr>
            <a:spLocks noGrp="1" noChangeArrowheads="1"/>
          </p:cNvSpPr>
          <p:nvPr>
            <p:ph type="title"/>
          </p:nvPr>
        </p:nvSpPr>
        <p:spPr/>
        <p:txBody>
          <a:bodyPr/>
          <a:lstStyle/>
          <a:p>
            <a:pPr eaLnBrk="1" hangingPunct="1"/>
            <a:r>
              <a:rPr lang="en-US" smtClean="0"/>
              <a:t>Assignments</a:t>
            </a:r>
          </a:p>
        </p:txBody>
      </p:sp>
      <p:sp>
        <p:nvSpPr>
          <p:cNvPr id="23556" name="Rectangle 3"/>
          <p:cNvSpPr>
            <a:spLocks noGrp="1" noChangeArrowheads="1"/>
          </p:cNvSpPr>
          <p:nvPr>
            <p:ph type="body" idx="1"/>
          </p:nvPr>
        </p:nvSpPr>
        <p:spPr/>
        <p:txBody>
          <a:bodyPr/>
          <a:lstStyle/>
          <a:p>
            <a:pPr eaLnBrk="1" hangingPunct="1"/>
            <a:r>
              <a:rPr lang="en-US" smtClean="0"/>
              <a:t>Assignment are listed at the beginning of each module. </a:t>
            </a:r>
          </a:p>
          <a:p>
            <a:pPr lvl="1" eaLnBrk="1" hangingPunct="1"/>
            <a:r>
              <a:rPr lang="en-US" smtClean="0"/>
              <a:t>Assessment </a:t>
            </a:r>
          </a:p>
          <a:p>
            <a:pPr lvl="1" eaLnBrk="1" hangingPunct="1"/>
            <a:r>
              <a:rPr lang="en-US" smtClean="0"/>
              <a:t>Plan of action </a:t>
            </a:r>
          </a:p>
          <a:p>
            <a:pPr lvl="1" eaLnBrk="1" hangingPunct="1"/>
            <a:r>
              <a:rPr lang="en-US" smtClean="0"/>
              <a:t>Implement</a:t>
            </a:r>
          </a:p>
          <a:p>
            <a:pPr lvl="1" eaLnBrk="1" hangingPunct="1"/>
            <a:r>
              <a:rPr lang="en-US" smtClean="0"/>
              <a:t>Report results </a:t>
            </a:r>
          </a:p>
        </p:txBody>
      </p:sp>
      <p:pic>
        <p:nvPicPr>
          <p:cNvPr id="6" name="MM19.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6019800" y="3124200"/>
            <a:ext cx="685800" cy="68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79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6F280BF2-975E-4CA0-BC71-DA82E51C1717}" type="slidenum">
              <a:rPr lang="en-US" smtClean="0"/>
              <a:pPr/>
              <a:t>2</a:t>
            </a:fld>
            <a:endParaRPr lang="en-US" smtClean="0"/>
          </a:p>
        </p:txBody>
      </p:sp>
      <p:sp>
        <p:nvSpPr>
          <p:cNvPr id="6147" name="Rectangle 2"/>
          <p:cNvSpPr>
            <a:spLocks noGrp="1" noChangeArrowheads="1"/>
          </p:cNvSpPr>
          <p:nvPr>
            <p:ph type="title"/>
          </p:nvPr>
        </p:nvSpPr>
        <p:spPr/>
        <p:txBody>
          <a:bodyPr/>
          <a:lstStyle/>
          <a:p>
            <a:pPr eaLnBrk="1" hangingPunct="1"/>
            <a:r>
              <a:rPr lang="en-US" smtClean="0"/>
              <a:t>Objectives </a:t>
            </a:r>
          </a:p>
        </p:txBody>
      </p:sp>
      <p:sp>
        <p:nvSpPr>
          <p:cNvPr id="6148" name="Rectangle 3"/>
          <p:cNvSpPr>
            <a:spLocks noGrp="1" noChangeArrowheads="1"/>
          </p:cNvSpPr>
          <p:nvPr>
            <p:ph type="body" idx="1"/>
          </p:nvPr>
        </p:nvSpPr>
        <p:spPr/>
        <p:txBody>
          <a:bodyPr/>
          <a:lstStyle/>
          <a:p>
            <a:pPr eaLnBrk="1" hangingPunct="1">
              <a:lnSpc>
                <a:spcPct val="90000"/>
              </a:lnSpc>
            </a:pPr>
            <a:r>
              <a:rPr lang="en-US" sz="2200" dirty="0" smtClean="0"/>
              <a:t>Learn about public health, why and how counterfeit goods can be dangerous to humans, animals and plants. </a:t>
            </a:r>
          </a:p>
          <a:p>
            <a:pPr lvl="1" eaLnBrk="1" hangingPunct="1">
              <a:lnSpc>
                <a:spcPct val="90000"/>
              </a:lnSpc>
            </a:pPr>
            <a:r>
              <a:rPr lang="en-US" sz="2100" dirty="0" smtClean="0"/>
              <a:t>Mini course on data, M&amp;E, safe destruction and BCC</a:t>
            </a:r>
          </a:p>
          <a:p>
            <a:pPr eaLnBrk="1" hangingPunct="1">
              <a:lnSpc>
                <a:spcPct val="90000"/>
              </a:lnSpc>
            </a:pPr>
            <a:r>
              <a:rPr lang="en-US" sz="2200" dirty="0" smtClean="0"/>
              <a:t>Learn about interventions to reduce or eliminate counterfeits – what works and why?</a:t>
            </a:r>
          </a:p>
          <a:p>
            <a:pPr eaLnBrk="1" hangingPunct="1">
              <a:lnSpc>
                <a:spcPct val="90000"/>
              </a:lnSpc>
            </a:pPr>
            <a:r>
              <a:rPr lang="en-US" sz="2200" dirty="0" smtClean="0"/>
              <a:t>Conduct an assessment of the interventions undertaken by your country</a:t>
            </a:r>
          </a:p>
          <a:p>
            <a:pPr eaLnBrk="1" hangingPunct="1">
              <a:lnSpc>
                <a:spcPct val="90000"/>
              </a:lnSpc>
            </a:pPr>
            <a:r>
              <a:rPr lang="en-US" sz="2200" dirty="0" smtClean="0"/>
              <a:t>Draft An Action Plan and Begin Implementation</a:t>
            </a:r>
          </a:p>
          <a:p>
            <a:pPr lvl="1" eaLnBrk="1" hangingPunct="1">
              <a:lnSpc>
                <a:spcPct val="90000"/>
              </a:lnSpc>
            </a:pPr>
            <a:r>
              <a:rPr lang="en-US" sz="2200" dirty="0" smtClean="0"/>
              <a:t>Develop a Data and M &amp; E Plan</a:t>
            </a:r>
          </a:p>
          <a:p>
            <a:pPr lvl="1" eaLnBrk="1" hangingPunct="1">
              <a:lnSpc>
                <a:spcPct val="90000"/>
              </a:lnSpc>
            </a:pPr>
            <a:r>
              <a:rPr lang="en-US" sz="2200" dirty="0" smtClean="0"/>
              <a:t>Follow up with Course Leaders – 6 &amp;12  months later</a:t>
            </a:r>
          </a:p>
          <a:p>
            <a:pPr eaLnBrk="1" hangingPunct="1">
              <a:lnSpc>
                <a:spcPct val="90000"/>
              </a:lnSpc>
            </a:pPr>
            <a:r>
              <a:rPr lang="en-US" sz="2200" dirty="0" smtClean="0"/>
              <a:t>Share Your Success! Share your results on the project web site.</a:t>
            </a:r>
          </a:p>
          <a:p>
            <a:pPr eaLnBrk="1" hangingPunct="1">
              <a:lnSpc>
                <a:spcPct val="90000"/>
              </a:lnSpc>
              <a:buNone/>
            </a:pPr>
            <a:r>
              <a:rPr lang="en-US" sz="2400" b="1" dirty="0" smtClean="0"/>
              <a:t>		The audio will start as each slide opens.</a:t>
            </a:r>
            <a:endParaRPr lang="en-US" sz="2000" dirty="0" smtClean="0"/>
          </a:p>
          <a:p>
            <a:pPr eaLnBrk="1" hangingPunct="1">
              <a:lnSpc>
                <a:spcPct val="90000"/>
              </a:lnSpc>
              <a:buFont typeface="Wingdings" pitchFamily="2" charset="2"/>
              <a:buNone/>
            </a:pPr>
            <a:r>
              <a:rPr lang="en-US" sz="2400" dirty="0" smtClean="0"/>
              <a:t> </a:t>
            </a:r>
          </a:p>
        </p:txBody>
      </p:sp>
      <p:pic>
        <p:nvPicPr>
          <p:cNvPr id="7" name="MM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6096000" y="6096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727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p>
            <a:fld id="{40B8FD84-49B4-4F40-8C48-CCD97CC20F15}" type="slidenum">
              <a:rPr lang="en-US" smtClean="0"/>
              <a:pPr/>
              <a:t>20</a:t>
            </a:fld>
            <a:endParaRPr lang="en-US" smtClean="0"/>
          </a:p>
        </p:txBody>
      </p:sp>
      <p:sp>
        <p:nvSpPr>
          <p:cNvPr id="24579" name="Rectangle 2"/>
          <p:cNvSpPr>
            <a:spLocks noGrp="1" noChangeArrowheads="1"/>
          </p:cNvSpPr>
          <p:nvPr>
            <p:ph type="title"/>
          </p:nvPr>
        </p:nvSpPr>
        <p:spPr/>
        <p:txBody>
          <a:bodyPr/>
          <a:lstStyle/>
          <a:p>
            <a:pPr eaLnBrk="1" hangingPunct="1"/>
            <a:r>
              <a:rPr lang="en-US" smtClean="0"/>
              <a:t>In closing </a:t>
            </a:r>
          </a:p>
        </p:txBody>
      </p:sp>
      <p:sp>
        <p:nvSpPr>
          <p:cNvPr id="24580" name="Rectangle 3"/>
          <p:cNvSpPr>
            <a:spLocks noGrp="1" noChangeArrowheads="1"/>
          </p:cNvSpPr>
          <p:nvPr>
            <p:ph type="body" idx="1"/>
          </p:nvPr>
        </p:nvSpPr>
        <p:spPr/>
        <p:txBody>
          <a:bodyPr/>
          <a:lstStyle/>
          <a:p>
            <a:pPr eaLnBrk="1" hangingPunct="1"/>
            <a:r>
              <a:rPr lang="en-US" smtClean="0"/>
              <a:t>Q &amp; A </a:t>
            </a:r>
          </a:p>
          <a:p>
            <a:pPr lvl="1" eaLnBrk="1" hangingPunct="1"/>
            <a:r>
              <a:rPr lang="en-US" smtClean="0"/>
              <a:t>If you are a solo listener please use Comments and Contributions for Q&amp;A.</a:t>
            </a:r>
          </a:p>
          <a:p>
            <a:pPr lvl="1" eaLnBrk="1" hangingPunct="1"/>
            <a:endParaRPr lang="en-US" smtClean="0"/>
          </a:p>
          <a:p>
            <a:pPr eaLnBrk="1" hangingPunct="1"/>
            <a:r>
              <a:rPr lang="en-US" smtClean="0"/>
              <a:t>Please fill out the Course Evaluation</a:t>
            </a:r>
          </a:p>
          <a:p>
            <a:pPr lvl="1" eaLnBrk="1" hangingPunct="1"/>
            <a:r>
              <a:rPr lang="en-US" b="1" smtClean="0">
                <a:hlinkClick r:id="rId5"/>
              </a:rPr>
              <a:t>http://www.surveymonkey.com/s/2K69SCB</a:t>
            </a:r>
            <a:r>
              <a:rPr lang="en-US" smtClean="0"/>
              <a:t> </a:t>
            </a:r>
          </a:p>
          <a:p>
            <a:pPr eaLnBrk="1" hangingPunct="1">
              <a:buFont typeface="Wingdings" pitchFamily="2" charset="2"/>
              <a:buNone/>
            </a:pPr>
            <a:endParaRPr lang="en-US" smtClean="0"/>
          </a:p>
          <a:p>
            <a:pPr eaLnBrk="1" hangingPunct="1"/>
            <a:r>
              <a:rPr lang="en-US" smtClean="0"/>
              <a:t>Thank you and good wishes.  </a:t>
            </a:r>
          </a:p>
          <a:p>
            <a:pPr eaLnBrk="1" hangingPunct="1"/>
            <a:endParaRPr lang="en-US" smtClean="0"/>
          </a:p>
        </p:txBody>
      </p:sp>
      <p:pic>
        <p:nvPicPr>
          <p:cNvPr id="6" name="MM20.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5257800" y="381000"/>
            <a:ext cx="914400" cy="99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61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EB4C3B18-7E7A-4DD2-9CF0-EE7803AD6481}" type="slidenum">
              <a:rPr lang="en-US" smtClean="0"/>
              <a:pPr/>
              <a:t>3</a:t>
            </a:fld>
            <a:endParaRPr lang="en-US" smtClean="0"/>
          </a:p>
        </p:txBody>
      </p:sp>
      <p:sp>
        <p:nvSpPr>
          <p:cNvPr id="7171" name="Rectangle 2"/>
          <p:cNvSpPr>
            <a:spLocks noGrp="1" noChangeArrowheads="1"/>
          </p:cNvSpPr>
          <p:nvPr>
            <p:ph type="title"/>
          </p:nvPr>
        </p:nvSpPr>
        <p:spPr/>
        <p:txBody>
          <a:bodyPr/>
          <a:lstStyle/>
          <a:p>
            <a:pPr eaLnBrk="1" hangingPunct="1"/>
            <a:r>
              <a:rPr lang="en-US" smtClean="0"/>
              <a:t>Course Mechanics</a:t>
            </a:r>
          </a:p>
        </p:txBody>
      </p:sp>
      <p:sp>
        <p:nvSpPr>
          <p:cNvPr id="7172" name="Rectangle 3"/>
          <p:cNvSpPr>
            <a:spLocks noGrp="1" noChangeArrowheads="1"/>
          </p:cNvSpPr>
          <p:nvPr>
            <p:ph type="body" idx="1"/>
          </p:nvPr>
        </p:nvSpPr>
        <p:spPr>
          <a:xfrm>
            <a:off x="914400" y="1600200"/>
            <a:ext cx="7772400" cy="4648200"/>
          </a:xfrm>
        </p:spPr>
        <p:txBody>
          <a:bodyPr/>
          <a:lstStyle/>
          <a:p>
            <a:pPr eaLnBrk="1" hangingPunct="1">
              <a:lnSpc>
                <a:spcPct val="90000"/>
              </a:lnSpc>
              <a:buFont typeface="Wingdings" pitchFamily="2" charset="2"/>
              <a:buNone/>
            </a:pPr>
            <a:r>
              <a:rPr lang="en-US" sz="2400" dirty="0" smtClean="0"/>
              <a:t>1. Assignments</a:t>
            </a:r>
          </a:p>
          <a:p>
            <a:pPr eaLnBrk="1" hangingPunct="1">
              <a:lnSpc>
                <a:spcPct val="90000"/>
              </a:lnSpc>
              <a:buFont typeface="Wingdings" pitchFamily="2" charset="2"/>
              <a:buNone/>
            </a:pPr>
            <a:r>
              <a:rPr lang="en-US" sz="2400" dirty="0" smtClean="0"/>
              <a:t>    Counterfeit Goods and the Public’s Health and Safety: A study of interventions. </a:t>
            </a:r>
          </a:p>
          <a:p>
            <a:pPr eaLnBrk="1" hangingPunct="1">
              <a:lnSpc>
                <a:spcPct val="90000"/>
              </a:lnSpc>
              <a:buFont typeface="Wingdings" pitchFamily="2" charset="2"/>
              <a:buNone/>
            </a:pPr>
            <a:r>
              <a:rPr lang="en-US" sz="2400" dirty="0" smtClean="0"/>
              <a:t>2. Project Website </a:t>
            </a:r>
            <a:r>
              <a:rPr lang="en-US" sz="2400" dirty="0" smtClean="0">
                <a:hlinkClick r:id="rId5"/>
              </a:rPr>
              <a:t>www.counterfeitgoodshealth.net</a:t>
            </a:r>
            <a:endParaRPr lang="en-US" sz="2400" dirty="0" smtClean="0"/>
          </a:p>
          <a:p>
            <a:pPr eaLnBrk="1" hangingPunct="1">
              <a:lnSpc>
                <a:spcPct val="90000"/>
              </a:lnSpc>
              <a:buFont typeface="Wingdings" pitchFamily="2" charset="2"/>
              <a:buNone/>
            </a:pPr>
            <a:r>
              <a:rPr lang="en-US" sz="2400" dirty="0" smtClean="0"/>
              <a:t>	- </a:t>
            </a:r>
            <a:r>
              <a:rPr lang="en-US" sz="2300" dirty="0" smtClean="0"/>
              <a:t>The Report </a:t>
            </a:r>
            <a:r>
              <a:rPr lang="en-US" sz="2300" dirty="0" smtClean="0">
                <a:hlinkClick r:id="rId6"/>
              </a:rPr>
              <a:t>www.counterfeitgoodshealth.net/Report</a:t>
            </a:r>
            <a:r>
              <a:rPr lang="en-US" sz="2300" dirty="0" smtClean="0"/>
              <a:t> </a:t>
            </a:r>
          </a:p>
          <a:p>
            <a:pPr lvl="2" eaLnBrk="1" hangingPunct="1">
              <a:lnSpc>
                <a:spcPct val="90000"/>
              </a:lnSpc>
            </a:pPr>
            <a:r>
              <a:rPr lang="en-US" dirty="0" smtClean="0"/>
              <a:t>Comments and Contributions</a:t>
            </a:r>
          </a:p>
          <a:p>
            <a:pPr lvl="1" eaLnBrk="1" hangingPunct="1">
              <a:lnSpc>
                <a:spcPct val="90000"/>
              </a:lnSpc>
            </a:pPr>
            <a:r>
              <a:rPr lang="en-US" sz="2300" dirty="0" smtClean="0"/>
              <a:t>Training Materials </a:t>
            </a:r>
          </a:p>
          <a:p>
            <a:pPr lvl="2" eaLnBrk="1" hangingPunct="1">
              <a:lnSpc>
                <a:spcPct val="90000"/>
              </a:lnSpc>
            </a:pPr>
            <a:r>
              <a:rPr lang="en-US" dirty="0" smtClean="0"/>
              <a:t>Archives: Reports, Trainings</a:t>
            </a:r>
          </a:p>
          <a:p>
            <a:pPr lvl="1" eaLnBrk="1" hangingPunct="1">
              <a:lnSpc>
                <a:spcPct val="90000"/>
              </a:lnSpc>
            </a:pPr>
            <a:r>
              <a:rPr lang="en-US" sz="2300" dirty="0" smtClean="0"/>
              <a:t>Resources </a:t>
            </a:r>
          </a:p>
          <a:p>
            <a:pPr eaLnBrk="1" hangingPunct="1">
              <a:lnSpc>
                <a:spcPct val="90000"/>
              </a:lnSpc>
              <a:buFont typeface="Wingdings" pitchFamily="2" charset="2"/>
              <a:buNone/>
            </a:pPr>
            <a:endParaRPr lang="en-US" sz="2400" dirty="0" smtClean="0"/>
          </a:p>
          <a:p>
            <a:pPr eaLnBrk="1" hangingPunct="1">
              <a:lnSpc>
                <a:spcPct val="90000"/>
              </a:lnSpc>
              <a:buFont typeface="Wingdings" pitchFamily="2" charset="2"/>
              <a:buNone/>
            </a:pPr>
            <a:endParaRPr lang="en-US" sz="2000" dirty="0" smtClean="0"/>
          </a:p>
          <a:p>
            <a:pPr eaLnBrk="1" hangingPunct="1">
              <a:lnSpc>
                <a:spcPct val="90000"/>
              </a:lnSpc>
              <a:buFont typeface="Wingdings" pitchFamily="2" charset="2"/>
              <a:buNone/>
            </a:pPr>
            <a:endParaRPr lang="en-US" sz="2000" dirty="0" smtClean="0"/>
          </a:p>
        </p:txBody>
      </p:sp>
      <p:pic>
        <p:nvPicPr>
          <p:cNvPr id="7" name="MM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6553200" y="228600"/>
            <a:ext cx="9906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308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What is an intervention?</a:t>
            </a:r>
          </a:p>
        </p:txBody>
      </p:sp>
      <p:sp>
        <p:nvSpPr>
          <p:cNvPr id="8195" name="Content Placeholder 2"/>
          <p:cNvSpPr>
            <a:spLocks noGrp="1"/>
          </p:cNvSpPr>
          <p:nvPr>
            <p:ph idx="1"/>
          </p:nvPr>
        </p:nvSpPr>
        <p:spPr/>
        <p:txBody>
          <a:bodyPr/>
          <a:lstStyle/>
          <a:p>
            <a:pPr eaLnBrk="1" hangingPunct="1"/>
            <a:r>
              <a:rPr lang="en-US" smtClean="0"/>
              <a:t>Some action that interferes with, or interrupts, or mediates, or arbitrates something else. </a:t>
            </a:r>
          </a:p>
          <a:p>
            <a:pPr eaLnBrk="1" hangingPunct="1"/>
            <a:r>
              <a:rPr lang="en-US" smtClean="0"/>
              <a:t>An intervention comes between in order to stop or modify something. </a:t>
            </a:r>
          </a:p>
          <a:p>
            <a:pPr eaLnBrk="1" hangingPunct="1"/>
            <a:r>
              <a:rPr lang="en-US" smtClean="0"/>
              <a:t>An intervention to combat counterfeit  goods and those that can cause harm is an action or series of actions that lead to a reduction in the quantity of counterfeits in circulation and a reduction of injuries related to exposure.</a:t>
            </a:r>
          </a:p>
        </p:txBody>
      </p:sp>
      <p:sp>
        <p:nvSpPr>
          <p:cNvPr id="8196" name="Slide Number Placeholder 3"/>
          <p:cNvSpPr>
            <a:spLocks noGrp="1"/>
          </p:cNvSpPr>
          <p:nvPr>
            <p:ph type="sldNum" sz="quarter" idx="12"/>
          </p:nvPr>
        </p:nvSpPr>
        <p:spPr>
          <a:noFill/>
        </p:spPr>
        <p:txBody>
          <a:bodyPr/>
          <a:lstStyle/>
          <a:p>
            <a:fld id="{DF35F25A-4F2D-47DE-8919-5C4645AC6B50}" type="slidenum">
              <a:rPr lang="en-US" smtClean="0"/>
              <a:pPr/>
              <a:t>4</a:t>
            </a:fld>
            <a:endParaRPr lang="en-US" smtClean="0"/>
          </a:p>
        </p:txBody>
      </p:sp>
      <p:pic>
        <p:nvPicPr>
          <p:cNvPr id="6" name="MM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7162800" y="457200"/>
            <a:ext cx="9144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51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F54B3061-9B5F-4C54-821A-9BDBE210C05E}" type="slidenum">
              <a:rPr lang="en-US" smtClean="0"/>
              <a:pPr/>
              <a:t>5</a:t>
            </a:fld>
            <a:endParaRPr lang="en-US" smtClean="0"/>
          </a:p>
        </p:txBody>
      </p:sp>
      <p:sp>
        <p:nvSpPr>
          <p:cNvPr id="9219" name="Rectangle 2"/>
          <p:cNvSpPr>
            <a:spLocks noGrp="1" noChangeArrowheads="1"/>
          </p:cNvSpPr>
          <p:nvPr>
            <p:ph type="title"/>
          </p:nvPr>
        </p:nvSpPr>
        <p:spPr/>
        <p:txBody>
          <a:bodyPr/>
          <a:lstStyle/>
          <a:p>
            <a:pPr eaLnBrk="1" hangingPunct="1"/>
            <a:r>
              <a:rPr lang="en-US" smtClean="0"/>
              <a:t>What is public health?</a:t>
            </a:r>
          </a:p>
        </p:txBody>
      </p:sp>
      <p:sp>
        <p:nvSpPr>
          <p:cNvPr id="9220" name="Rectangle 3"/>
          <p:cNvSpPr>
            <a:spLocks noGrp="1" noChangeArrowheads="1"/>
          </p:cNvSpPr>
          <p:nvPr>
            <p:ph type="body" idx="1"/>
          </p:nvPr>
        </p:nvSpPr>
        <p:spPr/>
        <p:txBody>
          <a:bodyPr/>
          <a:lstStyle/>
          <a:p>
            <a:pPr eaLnBrk="1" hangingPunct="1"/>
            <a:r>
              <a:rPr lang="en-US" smtClean="0"/>
              <a:t>What is public health? </a:t>
            </a:r>
          </a:p>
          <a:p>
            <a:pPr lvl="1" eaLnBrk="1" hangingPunct="1"/>
            <a:r>
              <a:rPr lang="en-US" smtClean="0"/>
              <a:t>collect health statistics, monitoring and surveillance, prevention and health promotion population level” </a:t>
            </a:r>
          </a:p>
          <a:p>
            <a:pPr lvl="1" eaLnBrk="1" hangingPunct="1"/>
            <a:r>
              <a:rPr lang="en-US" smtClean="0"/>
              <a:t>Animal and plant health. </a:t>
            </a:r>
          </a:p>
          <a:p>
            <a:pPr lvl="1" eaLnBrk="1" hangingPunct="1"/>
            <a:r>
              <a:rPr lang="en-US" smtClean="0"/>
              <a:t>Health system – traditional public health and health care</a:t>
            </a:r>
          </a:p>
          <a:p>
            <a:pPr eaLnBrk="1" hangingPunct="1"/>
            <a:r>
              <a:rPr lang="en-US" smtClean="0"/>
              <a:t>Report – society at large or the health of the public </a:t>
            </a:r>
          </a:p>
          <a:p>
            <a:pPr algn="ctr" eaLnBrk="1" hangingPunct="1">
              <a:buFont typeface="Wingdings" pitchFamily="2" charset="2"/>
              <a:buNone/>
            </a:pPr>
            <a:endParaRPr lang="en-US" smtClean="0"/>
          </a:p>
        </p:txBody>
      </p:sp>
      <p:pic>
        <p:nvPicPr>
          <p:cNvPr id="7" name="MM5.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7010400" y="304800"/>
            <a:ext cx="8382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922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6"/>
          <p:cNvSpPr>
            <a:spLocks noGrp="1"/>
          </p:cNvSpPr>
          <p:nvPr>
            <p:ph type="sldNum" sz="quarter" idx="12"/>
          </p:nvPr>
        </p:nvSpPr>
        <p:spPr>
          <a:noFill/>
        </p:spPr>
        <p:txBody>
          <a:bodyPr/>
          <a:lstStyle/>
          <a:p>
            <a:fld id="{2DAE4750-3C5D-40F2-9128-2880E6BB1ACC}" type="slidenum">
              <a:rPr lang="en-US" smtClean="0"/>
              <a:pPr/>
              <a:t>6</a:t>
            </a:fld>
            <a:endParaRPr lang="en-US" smtClean="0"/>
          </a:p>
        </p:txBody>
      </p:sp>
      <p:sp>
        <p:nvSpPr>
          <p:cNvPr id="10243" name="Rectangle 2"/>
          <p:cNvSpPr>
            <a:spLocks noGrp="1" noChangeArrowheads="1"/>
          </p:cNvSpPr>
          <p:nvPr>
            <p:ph type="title"/>
          </p:nvPr>
        </p:nvSpPr>
        <p:spPr/>
        <p:txBody>
          <a:bodyPr/>
          <a:lstStyle/>
          <a:p>
            <a:pPr algn="r" eaLnBrk="1" hangingPunct="1"/>
            <a:r>
              <a:rPr lang="en-US" sz="4000" smtClean="0"/>
              <a:t>Essential Functions of Public Health</a:t>
            </a:r>
            <a:endParaRPr lang="en-US" sz="2100" smtClean="0">
              <a:cs typeface="Times New Roman" pitchFamily="18" charset="0"/>
            </a:endParaRPr>
          </a:p>
        </p:txBody>
      </p:sp>
      <p:sp>
        <p:nvSpPr>
          <p:cNvPr id="10244" name="Rectangle 3"/>
          <p:cNvSpPr>
            <a:spLocks noGrp="1" noChangeArrowheads="1"/>
          </p:cNvSpPr>
          <p:nvPr>
            <p:ph type="body" sz="half" idx="1"/>
          </p:nvPr>
        </p:nvSpPr>
        <p:spPr>
          <a:xfrm>
            <a:off x="838200" y="1600200"/>
            <a:ext cx="3810000" cy="4530725"/>
          </a:xfrm>
        </p:spPr>
        <p:txBody>
          <a:bodyPr/>
          <a:lstStyle/>
          <a:p>
            <a:pPr eaLnBrk="1" hangingPunct="1">
              <a:lnSpc>
                <a:spcPct val="90000"/>
              </a:lnSpc>
            </a:pPr>
            <a:r>
              <a:rPr lang="en-US" sz="2000" smtClean="0">
                <a:cs typeface="Times New Roman" pitchFamily="18" charset="0"/>
              </a:rPr>
              <a:t>1 policy and law  development</a:t>
            </a:r>
          </a:p>
          <a:p>
            <a:pPr eaLnBrk="1" hangingPunct="1">
              <a:lnSpc>
                <a:spcPct val="90000"/>
              </a:lnSpc>
            </a:pPr>
            <a:r>
              <a:rPr lang="en-US" sz="2000" smtClean="0">
                <a:cs typeface="Times New Roman" pitchFamily="18" charset="0"/>
              </a:rPr>
              <a:t>2 enforce health and safety laws </a:t>
            </a:r>
          </a:p>
          <a:p>
            <a:pPr eaLnBrk="1" hangingPunct="1">
              <a:lnSpc>
                <a:spcPct val="90000"/>
              </a:lnSpc>
            </a:pPr>
            <a:r>
              <a:rPr lang="en-US" sz="2000" smtClean="0">
                <a:cs typeface="Times New Roman" pitchFamily="18" charset="0"/>
              </a:rPr>
              <a:t>3 monitor health status</a:t>
            </a:r>
          </a:p>
          <a:p>
            <a:pPr eaLnBrk="1" hangingPunct="1">
              <a:lnSpc>
                <a:spcPct val="90000"/>
              </a:lnSpc>
            </a:pPr>
            <a:r>
              <a:rPr lang="en-US" sz="2000" smtClean="0">
                <a:cs typeface="Times New Roman" pitchFamily="18" charset="0"/>
              </a:rPr>
              <a:t>4 mobilize community partnerships</a:t>
            </a:r>
          </a:p>
          <a:p>
            <a:pPr eaLnBrk="1" hangingPunct="1">
              <a:lnSpc>
                <a:spcPct val="90000"/>
              </a:lnSpc>
            </a:pPr>
            <a:r>
              <a:rPr lang="en-US" sz="2000" smtClean="0">
                <a:cs typeface="Times New Roman" pitchFamily="18" charset="0"/>
              </a:rPr>
              <a:t>5 diagnose and investigate health problems and hazards</a:t>
            </a:r>
          </a:p>
          <a:p>
            <a:pPr eaLnBrk="1" hangingPunct="1">
              <a:lnSpc>
                <a:spcPct val="90000"/>
              </a:lnSpc>
            </a:pPr>
            <a:r>
              <a:rPr lang="en-US" sz="2000" smtClean="0">
                <a:cs typeface="Times New Roman" pitchFamily="18" charset="0"/>
              </a:rPr>
              <a:t>6 ensure the provision of health services</a:t>
            </a:r>
          </a:p>
        </p:txBody>
      </p:sp>
      <p:sp>
        <p:nvSpPr>
          <p:cNvPr id="10245" name="Rectangle 4"/>
          <p:cNvSpPr>
            <a:spLocks noGrp="1" noChangeArrowheads="1"/>
          </p:cNvSpPr>
          <p:nvPr>
            <p:ph type="body" sz="half" idx="2"/>
          </p:nvPr>
        </p:nvSpPr>
        <p:spPr>
          <a:xfrm>
            <a:off x="4876800" y="1524000"/>
            <a:ext cx="3810000" cy="4530725"/>
          </a:xfrm>
        </p:spPr>
        <p:txBody>
          <a:bodyPr/>
          <a:lstStyle/>
          <a:p>
            <a:pPr eaLnBrk="1" hangingPunct="1"/>
            <a:r>
              <a:rPr lang="en-US" sz="2000" smtClean="0">
                <a:cs typeface="Times New Roman" pitchFamily="18" charset="0"/>
              </a:rPr>
              <a:t>7 ensure a competent public and personal health care workforce</a:t>
            </a:r>
          </a:p>
          <a:p>
            <a:pPr eaLnBrk="1" hangingPunct="1"/>
            <a:r>
              <a:rPr lang="en-US" sz="2000" smtClean="0">
                <a:cs typeface="Times New Roman" pitchFamily="18" charset="0"/>
              </a:rPr>
              <a:t>8 monitor and evaluate  effectiveness, accessibility  and quality of health services</a:t>
            </a:r>
          </a:p>
          <a:p>
            <a:pPr eaLnBrk="1" hangingPunct="1"/>
            <a:r>
              <a:rPr lang="en-US" sz="2000" smtClean="0">
                <a:cs typeface="Times New Roman" pitchFamily="18" charset="0"/>
              </a:rPr>
              <a:t>9 research for solutions</a:t>
            </a:r>
          </a:p>
          <a:p>
            <a:pPr eaLnBrk="1" hangingPunct="1"/>
            <a:r>
              <a:rPr lang="en-US" sz="2000" smtClean="0">
                <a:cs typeface="Times New Roman" pitchFamily="18" charset="0"/>
              </a:rPr>
              <a:t>10 inform, educate and empower people   </a:t>
            </a:r>
          </a:p>
          <a:p>
            <a:pPr eaLnBrk="1" hangingPunct="1"/>
            <a:endParaRPr lang="en-US" sz="2000" smtClean="0"/>
          </a:p>
        </p:txBody>
      </p:sp>
      <p:pic>
        <p:nvPicPr>
          <p:cNvPr id="7" name="MM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2133600" y="52578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49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47E43291-9620-4141-A828-39872C47ACAE}" type="slidenum">
              <a:rPr lang="en-US" smtClean="0"/>
              <a:pPr/>
              <a:t>7</a:t>
            </a:fld>
            <a:endParaRPr lang="en-US" smtClean="0"/>
          </a:p>
        </p:txBody>
      </p:sp>
      <p:sp>
        <p:nvSpPr>
          <p:cNvPr id="11267" name="Rectangle 2"/>
          <p:cNvSpPr>
            <a:spLocks noGrp="1" noChangeArrowheads="1"/>
          </p:cNvSpPr>
          <p:nvPr>
            <p:ph type="title"/>
          </p:nvPr>
        </p:nvSpPr>
        <p:spPr/>
        <p:txBody>
          <a:bodyPr/>
          <a:lstStyle/>
          <a:p>
            <a:pPr eaLnBrk="1" hangingPunct="1"/>
            <a:r>
              <a:rPr lang="en-US" sz="3800" smtClean="0"/>
              <a:t/>
            </a:r>
            <a:br>
              <a:rPr lang="en-US" sz="3800" smtClean="0"/>
            </a:br>
            <a:r>
              <a:rPr lang="en-US" sz="3800" smtClean="0"/>
              <a:t>Why and how are counterfeit goods a public health problem?</a:t>
            </a:r>
            <a:br>
              <a:rPr lang="en-US" sz="3800" smtClean="0"/>
            </a:br>
            <a:endParaRPr lang="en-US" sz="3800" smtClean="0"/>
          </a:p>
        </p:txBody>
      </p:sp>
      <p:sp>
        <p:nvSpPr>
          <p:cNvPr id="11268" name="Rectangle 3"/>
          <p:cNvSpPr>
            <a:spLocks noGrp="1" noChangeArrowheads="1"/>
          </p:cNvSpPr>
          <p:nvPr>
            <p:ph type="body" idx="1"/>
          </p:nvPr>
        </p:nvSpPr>
        <p:spPr>
          <a:xfrm>
            <a:off x="914400" y="1143000"/>
            <a:ext cx="7772400" cy="5334000"/>
          </a:xfrm>
        </p:spPr>
        <p:txBody>
          <a:bodyPr/>
          <a:lstStyle/>
          <a:p>
            <a:pPr eaLnBrk="1" hangingPunct="1"/>
            <a:endParaRPr lang="en-US" dirty="0" smtClean="0"/>
          </a:p>
          <a:p>
            <a:pPr eaLnBrk="1" hangingPunct="1"/>
            <a:r>
              <a:rPr lang="en-US" dirty="0" smtClean="0"/>
              <a:t> A problem - a change is observed </a:t>
            </a:r>
          </a:p>
          <a:p>
            <a:pPr lvl="1" eaLnBrk="1" hangingPunct="1"/>
            <a:r>
              <a:rPr lang="en-US" dirty="0" smtClean="0"/>
              <a:t>The problem – injury</a:t>
            </a:r>
          </a:p>
          <a:p>
            <a:pPr lvl="1" eaLnBrk="1" hangingPunct="1"/>
            <a:r>
              <a:rPr lang="en-US" dirty="0" smtClean="0"/>
              <a:t>Unintentional and intentional </a:t>
            </a:r>
          </a:p>
          <a:p>
            <a:pPr lvl="2" eaLnBrk="1" hangingPunct="1"/>
            <a:r>
              <a:rPr lang="en-US" dirty="0" smtClean="0"/>
              <a:t>Cuts, burns, poisoning, traumas </a:t>
            </a:r>
          </a:p>
          <a:p>
            <a:pPr lvl="1" eaLnBrk="1" hangingPunct="1"/>
            <a:r>
              <a:rPr lang="en-US" dirty="0" smtClean="0"/>
              <a:t>Globally injuries cause 10% of all deaths and 12% of all morbidity</a:t>
            </a:r>
          </a:p>
          <a:p>
            <a:pPr lvl="1" eaLnBrk="1" hangingPunct="1"/>
            <a:r>
              <a:rPr lang="en-US" dirty="0" smtClean="0"/>
              <a:t>How do counterfeits cause harm? </a:t>
            </a:r>
          </a:p>
          <a:p>
            <a:pPr eaLnBrk="1" hangingPunct="1"/>
            <a:r>
              <a:rPr lang="en-US" dirty="0" smtClean="0"/>
              <a:t>Counterfeit malaria medicines </a:t>
            </a:r>
          </a:p>
          <a:p>
            <a:pPr eaLnBrk="1" hangingPunct="1"/>
            <a:r>
              <a:rPr lang="en-US" dirty="0" smtClean="0"/>
              <a:t>Counterfeit agricultural products</a:t>
            </a:r>
          </a:p>
        </p:txBody>
      </p:sp>
      <p:pic>
        <p:nvPicPr>
          <p:cNvPr id="6" name="MM7.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7315200" y="228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262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p:cNvSpPr>
            <a:spLocks noGrp="1"/>
          </p:cNvSpPr>
          <p:nvPr>
            <p:ph type="sldNum" sz="quarter" idx="12"/>
          </p:nvPr>
        </p:nvSpPr>
        <p:spPr>
          <a:noFill/>
        </p:spPr>
        <p:txBody>
          <a:bodyPr/>
          <a:lstStyle/>
          <a:p>
            <a:fld id="{1E6F2EEB-9751-4090-B205-A324BF02F117}" type="slidenum">
              <a:rPr lang="en-US" smtClean="0"/>
              <a:pPr/>
              <a:t>8</a:t>
            </a:fld>
            <a:endParaRPr lang="en-US" smtClean="0"/>
          </a:p>
        </p:txBody>
      </p:sp>
      <p:sp>
        <p:nvSpPr>
          <p:cNvPr id="12291" name="Rectangle 2"/>
          <p:cNvSpPr>
            <a:spLocks noGrp="1" noChangeArrowheads="1"/>
          </p:cNvSpPr>
          <p:nvPr>
            <p:ph type="title"/>
          </p:nvPr>
        </p:nvSpPr>
        <p:spPr/>
        <p:txBody>
          <a:bodyPr/>
          <a:lstStyle/>
          <a:p>
            <a:pPr eaLnBrk="1" hangingPunct="1"/>
            <a:r>
              <a:rPr lang="en-US" smtClean="0"/>
              <a:t>In summary  the Public Health Problem With Counterfeit Goods is </a:t>
            </a:r>
          </a:p>
        </p:txBody>
      </p:sp>
      <p:sp>
        <p:nvSpPr>
          <p:cNvPr id="12292" name="Rectangle 3"/>
          <p:cNvSpPr>
            <a:spLocks noGrp="1" noChangeArrowheads="1"/>
          </p:cNvSpPr>
          <p:nvPr>
            <p:ph type="body" sz="half" idx="2"/>
          </p:nvPr>
        </p:nvSpPr>
        <p:spPr>
          <a:xfrm>
            <a:off x="4876800" y="1935163"/>
            <a:ext cx="3810000" cy="4195762"/>
          </a:xfrm>
        </p:spPr>
        <p:txBody>
          <a:bodyPr/>
          <a:lstStyle/>
          <a:p>
            <a:pPr eaLnBrk="1" hangingPunct="1">
              <a:buFont typeface="Wingdings" pitchFamily="2" charset="2"/>
              <a:buNone/>
            </a:pPr>
            <a:r>
              <a:rPr lang="en-US" sz="2000" dirty="0" smtClean="0"/>
              <a:t>     </a:t>
            </a:r>
          </a:p>
          <a:p>
            <a:pPr eaLnBrk="1" hangingPunct="1"/>
            <a:r>
              <a:rPr lang="en-US" sz="2000" dirty="0" smtClean="0"/>
              <a:t>Consumers are unable to assess the safety, quality, and efficacy of products.</a:t>
            </a:r>
          </a:p>
          <a:p>
            <a:pPr eaLnBrk="1" hangingPunct="1"/>
            <a:r>
              <a:rPr lang="en-US" sz="2000" dirty="0" smtClean="0"/>
              <a:t>If a product is harmful, it is too late once it is used.</a:t>
            </a:r>
          </a:p>
          <a:p>
            <a:pPr eaLnBrk="1" hangingPunct="1"/>
            <a:r>
              <a:rPr lang="en-US" sz="2000" dirty="0" smtClean="0"/>
              <a:t>Resulting harms cause health and financial problems and often death or chronic impairment, loss of trust in products or their utility. </a:t>
            </a:r>
          </a:p>
          <a:p>
            <a:pPr eaLnBrk="1" hangingPunct="1">
              <a:buFont typeface="Wingdings" pitchFamily="2" charset="2"/>
              <a:buNone/>
            </a:pPr>
            <a:endParaRPr lang="en-US" sz="2000" dirty="0" smtClean="0"/>
          </a:p>
          <a:p>
            <a:pPr eaLnBrk="1" hangingPunct="1"/>
            <a:endParaRPr lang="en-US" sz="2000" dirty="0" smtClean="0"/>
          </a:p>
          <a:p>
            <a:pPr eaLnBrk="1" hangingPunct="1">
              <a:buFont typeface="Wingdings" pitchFamily="2" charset="2"/>
              <a:buNone/>
            </a:pPr>
            <a:endParaRPr lang="en-US" sz="2000" dirty="0" smtClean="0"/>
          </a:p>
          <a:p>
            <a:pPr eaLnBrk="1" hangingPunct="1"/>
            <a:endParaRPr lang="en-US" sz="2000" dirty="0" smtClean="0"/>
          </a:p>
        </p:txBody>
      </p:sp>
      <p:pic>
        <p:nvPicPr>
          <p:cNvPr id="12293" name="Picture 4" descr="examine"/>
          <p:cNvPicPr>
            <a:picLocks noGrp="1" noChangeAspect="1" noChangeArrowheads="1"/>
          </p:cNvPicPr>
          <p:nvPr>
            <p:ph type="clipArt" sz="half" idx="1"/>
          </p:nvPr>
        </p:nvPicPr>
        <p:blipFill>
          <a:blip r:embed="rId5" cstate="print"/>
          <a:srcRect/>
          <a:stretch>
            <a:fillRect/>
          </a:stretch>
        </p:blipFill>
        <p:spPr>
          <a:xfrm>
            <a:off x="914400" y="1611313"/>
            <a:ext cx="3810000" cy="4508500"/>
          </a:xfrm>
        </p:spPr>
      </p:pic>
      <p:pic>
        <p:nvPicPr>
          <p:cNvPr id="7" name="MM8.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6705600" y="5867400"/>
            <a:ext cx="685800" cy="68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88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p>
            <a:fld id="{F742DC53-3325-4FC7-B8A4-A36CEB296108}" type="slidenum">
              <a:rPr lang="en-US" smtClean="0"/>
              <a:pPr/>
              <a:t>9</a:t>
            </a:fld>
            <a:endParaRPr lang="en-US" smtClean="0"/>
          </a:p>
        </p:txBody>
      </p:sp>
      <p:sp>
        <p:nvSpPr>
          <p:cNvPr id="13315" name="Rectangle 2"/>
          <p:cNvSpPr>
            <a:spLocks noGrp="1" noChangeArrowheads="1"/>
          </p:cNvSpPr>
          <p:nvPr>
            <p:ph type="title"/>
          </p:nvPr>
        </p:nvSpPr>
        <p:spPr/>
        <p:txBody>
          <a:bodyPr/>
          <a:lstStyle/>
          <a:p>
            <a:pPr eaLnBrk="1" hangingPunct="1"/>
            <a:r>
              <a:rPr lang="en-US" smtClean="0"/>
              <a:t>1</a:t>
            </a:r>
            <a:r>
              <a:rPr lang="en-US" baseline="30000" smtClean="0"/>
              <a:t>st</a:t>
            </a:r>
            <a:r>
              <a:rPr lang="en-US" smtClean="0"/>
              <a:t> Counterfeit Goods Study </a:t>
            </a:r>
          </a:p>
        </p:txBody>
      </p:sp>
      <p:sp>
        <p:nvSpPr>
          <p:cNvPr id="13316" name="Rectangle 3"/>
          <p:cNvSpPr>
            <a:spLocks noGrp="1" noChangeArrowheads="1"/>
          </p:cNvSpPr>
          <p:nvPr>
            <p:ph type="body" idx="1"/>
          </p:nvPr>
        </p:nvSpPr>
        <p:spPr>
          <a:xfrm>
            <a:off x="990600" y="1676400"/>
            <a:ext cx="7696200" cy="4302125"/>
          </a:xfrm>
        </p:spPr>
        <p:txBody>
          <a:bodyPr/>
          <a:lstStyle/>
          <a:p>
            <a:pPr eaLnBrk="1" hangingPunct="1">
              <a:lnSpc>
                <a:spcPct val="90000"/>
              </a:lnSpc>
            </a:pPr>
            <a:r>
              <a:rPr lang="en-US" sz="2400" dirty="0" smtClean="0"/>
              <a:t>Many statements-industry comment, anecdotal stories, media reports of actual or potential  injuries.</a:t>
            </a:r>
          </a:p>
          <a:p>
            <a:pPr eaLnBrk="1" hangingPunct="1">
              <a:lnSpc>
                <a:spcPct val="90000"/>
              </a:lnSpc>
            </a:pPr>
            <a:r>
              <a:rPr lang="en-US" sz="2400" dirty="0" smtClean="0"/>
              <a:t>Economic and financial effects well documented.</a:t>
            </a:r>
          </a:p>
          <a:p>
            <a:pPr eaLnBrk="1" hangingPunct="1">
              <a:lnSpc>
                <a:spcPct val="90000"/>
              </a:lnSpc>
            </a:pPr>
            <a:r>
              <a:rPr lang="en-US" sz="2400" dirty="0" smtClean="0"/>
              <a:t>Literature and injury database search - NCIPC, CDC, NCHS, CODES, FDA, CPSC, SUP,WHO, WIPO, WTO,  ICC, Customs, Interpol.</a:t>
            </a:r>
          </a:p>
          <a:p>
            <a:pPr eaLnBrk="1" hangingPunct="1">
              <a:lnSpc>
                <a:spcPct val="90000"/>
              </a:lnSpc>
            </a:pPr>
            <a:r>
              <a:rPr lang="en-US" sz="2400" dirty="0" smtClean="0"/>
              <a:t>Search terms- counterfeit good &amp; injury.</a:t>
            </a:r>
          </a:p>
          <a:p>
            <a:pPr eaLnBrk="1" hangingPunct="1">
              <a:lnSpc>
                <a:spcPct val="90000"/>
              </a:lnSpc>
            </a:pPr>
            <a:r>
              <a:rPr lang="en-US" sz="2400" dirty="0" smtClean="0"/>
              <a:t>Developed 6 element screen to verify reports.</a:t>
            </a:r>
          </a:p>
          <a:p>
            <a:pPr eaLnBrk="1" hangingPunct="1">
              <a:lnSpc>
                <a:spcPct val="90000"/>
              </a:lnSpc>
            </a:pPr>
            <a:r>
              <a:rPr lang="en-US" sz="2400" dirty="0" smtClean="0"/>
              <a:t>Scientific writing style. </a:t>
            </a:r>
          </a:p>
          <a:p>
            <a:pPr eaLnBrk="1" hangingPunct="1">
              <a:lnSpc>
                <a:spcPct val="90000"/>
              </a:lnSpc>
            </a:pPr>
            <a:endParaRPr lang="en-US" sz="2400" dirty="0" smtClean="0"/>
          </a:p>
          <a:p>
            <a:pPr eaLnBrk="1" hangingPunct="1">
              <a:lnSpc>
                <a:spcPct val="90000"/>
              </a:lnSpc>
            </a:pPr>
            <a:endParaRPr lang="en-US" sz="2400" b="1" dirty="0" smtClean="0"/>
          </a:p>
        </p:txBody>
      </p:sp>
      <p:pic>
        <p:nvPicPr>
          <p:cNvPr id="6" name="MM9.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876800" y="5410200"/>
            <a:ext cx="838200" cy="838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51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Layers</Template>
  <TotalTime>4415</TotalTime>
  <Words>2667</Words>
  <Application>Microsoft Office PowerPoint</Application>
  <PresentationFormat>On-screen Show (4:3)</PresentationFormat>
  <Paragraphs>278</Paragraphs>
  <Slides>20</Slides>
  <Notes>20</Notes>
  <HiddenSlides>0</HiddenSlides>
  <MMClips>20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Times New Roman</vt:lpstr>
      <vt:lpstr>Wingdings</vt:lpstr>
      <vt:lpstr>Layers</vt:lpstr>
      <vt:lpstr>Counterfeit Goods and the  Public’s Health and Safety: A Study of Interventions</vt:lpstr>
      <vt:lpstr>Objectives </vt:lpstr>
      <vt:lpstr>Course Mechanics</vt:lpstr>
      <vt:lpstr>What is an intervention?</vt:lpstr>
      <vt:lpstr>What is public health?</vt:lpstr>
      <vt:lpstr>Essential Functions of Public Health</vt:lpstr>
      <vt:lpstr> Why and how are counterfeit goods a public health problem? </vt:lpstr>
      <vt:lpstr>In summary  the Public Health Problem With Counterfeit Goods is </vt:lpstr>
      <vt:lpstr>1st Counterfeit Goods Study </vt:lpstr>
      <vt:lpstr>Findings</vt:lpstr>
      <vt:lpstr>2003 Results and Conclusions</vt:lpstr>
      <vt:lpstr>2003 Study Recommendations  </vt:lpstr>
      <vt:lpstr>Ten Years Later</vt:lpstr>
      <vt:lpstr>2011 Results</vt:lpstr>
      <vt:lpstr>2011 Overall Study Conclusions </vt:lpstr>
      <vt:lpstr>PowerPoint Presentation</vt:lpstr>
      <vt:lpstr>Where are we now?  What grade? </vt:lpstr>
      <vt:lpstr>Postscript </vt:lpstr>
      <vt:lpstr>Assignments</vt:lpstr>
      <vt:lpstr>In closing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Regulators</dc:title>
  <dc:creator>Michelle Forzley</dc:creator>
  <cp:lastModifiedBy>michele forzley</cp:lastModifiedBy>
  <cp:revision>120</cp:revision>
  <dcterms:created xsi:type="dcterms:W3CDTF">2011-07-14T15:13:38Z</dcterms:created>
  <dcterms:modified xsi:type="dcterms:W3CDTF">2015-04-13T20:25:25Z</dcterms:modified>
</cp:coreProperties>
</file>