
<file path=[Content_Types].xml><?xml version="1.0" encoding="utf-8"?>
<Types xmlns="http://schemas.openxmlformats.org/package/2006/content-types">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0"/>
  </p:notesMasterIdLst>
  <p:handoutMasterIdLst>
    <p:handoutMasterId r:id="rId31"/>
  </p:handoutMasterIdLst>
  <p:sldIdLst>
    <p:sldId id="266" r:id="rId2"/>
    <p:sldId id="293" r:id="rId3"/>
    <p:sldId id="296" r:id="rId4"/>
    <p:sldId id="399" r:id="rId5"/>
    <p:sldId id="401" r:id="rId6"/>
    <p:sldId id="422" r:id="rId7"/>
    <p:sldId id="402" r:id="rId8"/>
    <p:sldId id="403" r:id="rId9"/>
    <p:sldId id="404" r:id="rId10"/>
    <p:sldId id="336" r:id="rId11"/>
    <p:sldId id="407" r:id="rId12"/>
    <p:sldId id="389" r:id="rId13"/>
    <p:sldId id="405" r:id="rId14"/>
    <p:sldId id="283" r:id="rId15"/>
    <p:sldId id="267" r:id="rId16"/>
    <p:sldId id="321" r:id="rId17"/>
    <p:sldId id="325" r:id="rId18"/>
    <p:sldId id="327" r:id="rId19"/>
    <p:sldId id="322" r:id="rId20"/>
    <p:sldId id="324" r:id="rId21"/>
    <p:sldId id="326" r:id="rId22"/>
    <p:sldId id="329" r:id="rId23"/>
    <p:sldId id="328" r:id="rId24"/>
    <p:sldId id="331" r:id="rId25"/>
    <p:sldId id="334" r:id="rId26"/>
    <p:sldId id="338" r:id="rId27"/>
    <p:sldId id="285" r:id="rId28"/>
    <p:sldId id="40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77" autoAdjust="0"/>
    <p:restoredTop sz="81541" autoAdjust="0"/>
  </p:normalViewPr>
  <p:slideViewPr>
    <p:cSldViewPr>
      <p:cViewPr varScale="1">
        <p:scale>
          <a:sx n="65" d="100"/>
          <a:sy n="65" d="100"/>
        </p:scale>
        <p:origin x="696" y="66"/>
      </p:cViewPr>
      <p:guideLst>
        <p:guide orient="horz" pos="2160"/>
        <p:guide pos="2880"/>
      </p:guideLst>
    </p:cSldViewPr>
  </p:slideViewPr>
  <p:notesTextViewPr>
    <p:cViewPr>
      <p:scale>
        <a:sx n="119" d="100"/>
        <a:sy n="119" d="100"/>
      </p:scale>
      <p:origin x="0" y="0"/>
    </p:cViewPr>
  </p:notesTextViewPr>
  <p:sorterViewPr>
    <p:cViewPr>
      <p:scale>
        <a:sx n="100" d="100"/>
        <a:sy n="100" d="100"/>
      </p:scale>
      <p:origin x="0" y="447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E369E9-E1FF-4D9D-8460-E701B55F9733}" type="slidenum">
              <a:rPr lang="en-US"/>
              <a:pPr>
                <a:defRPr/>
              </a:pPr>
              <a:t>‹#›</a:t>
            </a:fld>
            <a:endParaRPr lang="en-US" dirty="0"/>
          </a:p>
        </p:txBody>
      </p:sp>
    </p:spTree>
    <p:extLst>
      <p:ext uri="{BB962C8B-B14F-4D97-AF65-F5344CB8AC3E}">
        <p14:creationId xmlns:p14="http://schemas.microsoft.com/office/powerpoint/2010/main" val="158754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414932-E9C9-4784-A68F-F6E689C2A36F}" type="slidenum">
              <a:rPr lang="en-US"/>
              <a:pPr>
                <a:defRPr/>
              </a:pPr>
              <a:t>‹#›</a:t>
            </a:fld>
            <a:endParaRPr lang="en-US" dirty="0"/>
          </a:p>
        </p:txBody>
      </p:sp>
    </p:spTree>
    <p:extLst>
      <p:ext uri="{BB962C8B-B14F-4D97-AF65-F5344CB8AC3E}">
        <p14:creationId xmlns:p14="http://schemas.microsoft.com/office/powerpoint/2010/main" val="2743687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atutes.agc.gov.sg/non_version/cgi-bin/cgi_legdisp.pl?actno=2008-REVED-122D&amp;date=20100215&amp;method=whole&amp;doctitle=%20Health%20Products%20Act%20200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E17BCC3-0475-42DD-BAFB-C9A2CD6632E1}" type="slidenum">
              <a:rPr lang="en-US" smtClean="0"/>
              <a:pPr/>
              <a:t>1</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3322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22F4637B-1DCA-491D-BFF7-EF59B9528F1D}" type="slidenum">
              <a:rPr lang="en-US" smtClean="0"/>
              <a:pPr/>
              <a:t>10</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This study clearly demonstrates how important inspections are – pure manpower presence alone blocks counterfeits from circulating.</a:t>
            </a:r>
          </a:p>
          <a:p>
            <a:pPr eaLnBrk="1" hangingPunct="1"/>
            <a:r>
              <a:rPr lang="en-US" dirty="0" smtClean="0"/>
              <a:t>More inspectors and  inspections: fewer</a:t>
            </a:r>
            <a:r>
              <a:rPr lang="en-US" baseline="0" dirty="0" smtClean="0"/>
              <a:t> counterfeit drugs moving into the market</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Viet Nam- Myanmar study of inspections and counterfeit drugs. (WHO/EDP/QSM/99.3)</a:t>
            </a:r>
          </a:p>
          <a:p>
            <a:pPr eaLnBrk="1" hangingPunct="1"/>
            <a:endParaRPr lang="en-US" dirty="0" smtClean="0"/>
          </a:p>
        </p:txBody>
      </p:sp>
    </p:spTree>
    <p:extLst>
      <p:ext uri="{BB962C8B-B14F-4D97-AF65-F5344CB8AC3E}">
        <p14:creationId xmlns:p14="http://schemas.microsoft.com/office/powerpoint/2010/main" val="165106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BC1F6C3-B242-4CB5-B163-7E652DC8837D}" type="slidenum">
              <a:rPr lang="en-US" smtClean="0"/>
              <a:pPr/>
              <a:t>11</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lnSpc>
                <a:spcPct val="80000"/>
              </a:lnSpc>
            </a:pPr>
            <a:r>
              <a:rPr lang="en-US" sz="800" dirty="0" smtClean="0"/>
              <a:t>No single method is privileged over others; rather, the selection of method or methods for a particular evaluation should principally consider the empirical strength of study design as well as the feasibility.</a:t>
            </a:r>
          </a:p>
          <a:p>
            <a:pPr eaLnBrk="1" hangingPunct="1">
              <a:lnSpc>
                <a:spcPct val="80000"/>
              </a:lnSpc>
            </a:pPr>
            <a:r>
              <a:rPr lang="en-US" sz="800" dirty="0" smtClean="0"/>
              <a:t>For impact evaluations, experimental methods generate the strongest evidence. Alternative methods should be utilized only when random assignment strategies are infeasible. There</a:t>
            </a:r>
            <a:r>
              <a:rPr lang="en-US" sz="800" baseline="0" dirty="0" smtClean="0"/>
              <a:t> are basic steps to an experimental study design. </a:t>
            </a:r>
            <a:endParaRPr lang="en-US" sz="800" dirty="0" smtClean="0"/>
          </a:p>
          <a:p>
            <a:pPr eaLnBrk="1" hangingPunct="1">
              <a:lnSpc>
                <a:spcPct val="80000"/>
              </a:lnSpc>
            </a:pPr>
            <a:endParaRPr lang="en-US" sz="800" dirty="0" smtClean="0"/>
          </a:p>
          <a:p>
            <a:pPr eaLnBrk="1" hangingPunct="1">
              <a:lnSpc>
                <a:spcPct val="80000"/>
              </a:lnSpc>
            </a:pPr>
            <a:r>
              <a:rPr lang="en-US" sz="800" dirty="0" smtClean="0"/>
              <a:t>Notes</a:t>
            </a:r>
            <a:r>
              <a:rPr lang="en-US" sz="800" baseline="0" dirty="0" smtClean="0"/>
              <a:t> to Instructor: In case there are questions on experimental design. Here are basic steps. </a:t>
            </a:r>
            <a:endParaRPr lang="en-US" sz="800" dirty="0" smtClean="0"/>
          </a:p>
          <a:p>
            <a:pPr eaLnBrk="1" hangingPunct="1">
              <a:lnSpc>
                <a:spcPct val="80000"/>
              </a:lnSpc>
            </a:pPr>
            <a:r>
              <a:rPr lang="en-US" sz="800" dirty="0" smtClean="0"/>
              <a:t>• Establishment of team with the appropriate methodological and subject matter expertise to conduct an excellent evaluation. </a:t>
            </a:r>
          </a:p>
          <a:p>
            <a:pPr eaLnBrk="1" hangingPunct="1">
              <a:lnSpc>
                <a:spcPct val="80000"/>
              </a:lnSpc>
            </a:pPr>
            <a:r>
              <a:rPr lang="en-US" sz="800" dirty="0" smtClean="0"/>
              <a:t>• Written design, including identification of key question(s), methods, main features of data collection instruments, data analysis plans, and dissemination plan. </a:t>
            </a:r>
          </a:p>
          <a:p>
            <a:pPr eaLnBrk="1" hangingPunct="1">
              <a:lnSpc>
                <a:spcPct val="80000"/>
              </a:lnSpc>
            </a:pPr>
            <a:r>
              <a:rPr lang="en-US" sz="800" dirty="0" smtClean="0"/>
              <a:t>• Use of data collection and analytic methods that ensure, to the maximum extent possible, that if a different, well-qualified evaluator were to undertake the same evaluation, he or she would arrive at the same or similar findings and conclusions. </a:t>
            </a:r>
          </a:p>
          <a:p>
            <a:pPr eaLnBrk="1" hangingPunct="1">
              <a:lnSpc>
                <a:spcPct val="80000"/>
              </a:lnSpc>
            </a:pPr>
            <a:r>
              <a:rPr lang="en-US" sz="800" dirty="0" smtClean="0"/>
              <a:t>• Application and use to the maximum extent possible of social science methods and tools that reduce the need for evaluator-specific judgments. </a:t>
            </a:r>
          </a:p>
          <a:p>
            <a:pPr eaLnBrk="1" hangingPunct="1">
              <a:lnSpc>
                <a:spcPct val="80000"/>
              </a:lnSpc>
            </a:pPr>
            <a:r>
              <a:rPr lang="en-US" sz="800" dirty="0" smtClean="0"/>
              <a:t>• Standardized recording and maintenance of records from the evaluation (e.g., focus group transcripts). </a:t>
            </a:r>
          </a:p>
          <a:p>
            <a:pPr eaLnBrk="1" hangingPunct="1">
              <a:lnSpc>
                <a:spcPct val="80000"/>
              </a:lnSpc>
            </a:pPr>
            <a:r>
              <a:rPr lang="en-US" sz="800" dirty="0" smtClean="0"/>
              <a:t>• Evaluation findings that are based on facts, evidence and data. This precludes relying exclusively upon anecdotes, hearsay and unverified opinions. Findings should be specific, concise and supported by quantitative and qualitative information that is reliable, valid and generalizable. </a:t>
            </a:r>
          </a:p>
          <a:p>
            <a:pPr eaLnBrk="1" hangingPunct="1">
              <a:lnSpc>
                <a:spcPct val="80000"/>
              </a:lnSpc>
            </a:pPr>
            <a:r>
              <a:rPr lang="en-US" sz="800" dirty="0" smtClean="0"/>
              <a:t>• Evaluation reports that include the original scope of work, a full description of methodology (or methodologies) used, as well as the limitations in the inferences that can be drawn. Readers should have sufficient information about the body of evidence and how information was gathered to make a judgment as to its reliability, validity and generalizability. </a:t>
            </a:r>
          </a:p>
          <a:p>
            <a:pPr eaLnBrk="1" hangingPunct="1">
              <a:lnSpc>
                <a:spcPct val="80000"/>
              </a:lnSpc>
            </a:pPr>
            <a:r>
              <a:rPr lang="en-US" sz="800" dirty="0" smtClean="0"/>
              <a:t>• Evaluation reports that include action-oriented, practical and specific recommendations assigning or designating the implementer. </a:t>
            </a:r>
          </a:p>
          <a:p>
            <a:pPr eaLnBrk="1" hangingPunct="1">
              <a:lnSpc>
                <a:spcPct val="80000"/>
              </a:lnSpc>
            </a:pPr>
            <a:r>
              <a:rPr lang="en-US" sz="800" dirty="0" smtClean="0"/>
              <a:t>• Adequate budget and timeline for a high quality evaluation. </a:t>
            </a:r>
          </a:p>
        </p:txBody>
      </p:sp>
    </p:spTree>
    <p:extLst>
      <p:ext uri="{BB962C8B-B14F-4D97-AF65-F5344CB8AC3E}">
        <p14:creationId xmlns:p14="http://schemas.microsoft.com/office/powerpoint/2010/main" val="169572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762C003-51E6-4101-B409-39FB1D497610}" type="slidenum">
              <a:rPr lang="en-US" smtClean="0"/>
              <a:pPr/>
              <a:t>12</a:t>
            </a:fld>
            <a:endParaRPr lang="en-US" dirty="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dirty="0" smtClean="0"/>
              <a:t>Empirical Findings confirm</a:t>
            </a:r>
            <a:r>
              <a:rPr lang="en-US" baseline="0" dirty="0" smtClean="0"/>
              <a:t> the directions legislators took in the last ten years. From </a:t>
            </a:r>
            <a:r>
              <a:rPr lang="en-US" dirty="0" smtClean="0"/>
              <a:t>Annex 5 of report </a:t>
            </a:r>
          </a:p>
          <a:p>
            <a:pPr eaLnBrk="1" hangingPunct="1"/>
            <a:r>
              <a:rPr lang="en-US" dirty="0" smtClean="0"/>
              <a:t>Findings are </a:t>
            </a:r>
          </a:p>
          <a:p>
            <a:pPr eaLnBrk="1" hangingPunct="1"/>
            <a:r>
              <a:rPr lang="en-US" dirty="0" smtClean="0"/>
              <a:t>In this 25 country study – that regulators wanted more specific legislation that empowered them to fight counterfeit medicines</a:t>
            </a:r>
          </a:p>
          <a:p>
            <a:pPr eaLnBrk="1" hangingPunct="1"/>
            <a:r>
              <a:rPr lang="en-US" dirty="0" smtClean="0"/>
              <a:t>To criminalize behaviors  around counterfeit medical products</a:t>
            </a:r>
          </a:p>
          <a:p>
            <a:pPr eaLnBrk="1" hangingPunct="1"/>
            <a:r>
              <a:rPr lang="en-US" dirty="0" smtClean="0"/>
              <a:t>Laws to control drug trade done within FTZs</a:t>
            </a:r>
          </a:p>
          <a:p>
            <a:pPr eaLnBrk="1" hangingPunct="1"/>
            <a:r>
              <a:rPr lang="en-US" dirty="0" smtClean="0"/>
              <a:t>They noted weak cooperation between police, customs and themselves and blamed the lack of a legal framework for this</a:t>
            </a:r>
          </a:p>
          <a:p>
            <a:pPr eaLnBrk="1" hangingPunct="1"/>
            <a:r>
              <a:rPr lang="en-US" dirty="0" smtClean="0"/>
              <a:t>The wanted more joint efforts between ministries</a:t>
            </a:r>
          </a:p>
          <a:p>
            <a:pPr eaLnBrk="1" hangingPunct="1"/>
            <a:r>
              <a:rPr lang="en-US" dirty="0" smtClean="0"/>
              <a:t>And a single point of contact to facilitate information sharing.</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58119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5EB47EAE-85A3-4FE0-9CA6-905EA9DB1071}" type="slidenum">
              <a:rPr lang="en-US" smtClean="0"/>
              <a:pPr/>
              <a:t>13</a:t>
            </a:fld>
            <a:endParaRPr lang="en-US"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dirty="0" smtClean="0"/>
              <a:t>ICDRA voted to raise awareness, exchange data and draft a concept paper for a convention </a:t>
            </a:r>
          </a:p>
          <a:p>
            <a:pPr eaLnBrk="1" hangingPunct="1"/>
            <a:r>
              <a:rPr lang="en-US" dirty="0" smtClean="0"/>
              <a:t>Customs to have legal authority in terms of imports, exports, transit, warehouses, tran-shipment, free zones, free ports, postal shipments, goods ordered via the internet</a:t>
            </a:r>
          </a:p>
          <a:p>
            <a:pPr eaLnBrk="1" hangingPunct="1"/>
            <a:r>
              <a:rPr lang="en-US" dirty="0" smtClean="0"/>
              <a:t>Despite the opposition to the SECURE standards – by public healthy activists that the standards are TRIPS+, the status of the standards is unclear after 2008 – I think many of the elements are otherwise integrated into WCO strategy. </a:t>
            </a:r>
          </a:p>
        </p:txBody>
      </p:sp>
    </p:spTree>
    <p:extLst>
      <p:ext uri="{BB962C8B-B14F-4D97-AF65-F5344CB8AC3E}">
        <p14:creationId xmlns:p14="http://schemas.microsoft.com/office/powerpoint/2010/main" val="48389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0550530-AFCB-4B34-A144-802C5C887B81}" type="slidenum">
              <a:rPr lang="en-US" smtClean="0"/>
              <a:pPr/>
              <a:t>14</a:t>
            </a:fld>
            <a:endParaRPr lang="en-US"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dirty="0" smtClean="0"/>
              <a:t>Since 2000 there has been a significant number and variety international, regional and local legislative initiatives to combat counterfeits. Initiatives have focused on law enforcement measures and counterfeit medicines, adding centralized offices to address counterfeits and inspectors with powers, clarifying the nature of a counterfeit offense and amplifying sanctions for violators. </a:t>
            </a:r>
          </a:p>
        </p:txBody>
      </p:sp>
    </p:spTree>
    <p:extLst>
      <p:ext uri="{BB962C8B-B14F-4D97-AF65-F5344CB8AC3E}">
        <p14:creationId xmlns:p14="http://schemas.microsoft.com/office/powerpoint/2010/main" val="25601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EDAC58C1-249F-4F07-A51D-C83D1B5B20BC}" type="slidenum">
              <a:rPr lang="en-US" smtClean="0"/>
              <a:pPr/>
              <a:t>15</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lvl="1" eaLnBrk="1" hangingPunct="1"/>
            <a:r>
              <a:rPr lang="en-US" dirty="0" smtClean="0"/>
              <a:t>Now we turn our attention</a:t>
            </a:r>
            <a:r>
              <a:rPr lang="en-US" baseline="0" dirty="0" smtClean="0"/>
              <a:t> to the variety of legislative interventions from the past ten years.</a:t>
            </a:r>
          </a:p>
          <a:p>
            <a:pPr lvl="1" eaLnBrk="1" hangingPunct="1"/>
            <a:r>
              <a:rPr lang="en-US" dirty="0" smtClean="0"/>
              <a:t>Plurilateral law enforcement model</a:t>
            </a:r>
          </a:p>
          <a:p>
            <a:pPr lvl="1" eaLnBrk="1" hangingPunct="1"/>
            <a:r>
              <a:rPr lang="en-US" dirty="0" smtClean="0"/>
              <a:t>Implementation by signatories </a:t>
            </a:r>
          </a:p>
          <a:p>
            <a:pPr eaLnBrk="1" hangingPunct="1"/>
            <a:endParaRPr lang="en-US" dirty="0" smtClean="0"/>
          </a:p>
        </p:txBody>
      </p:sp>
    </p:spTree>
    <p:extLst>
      <p:ext uri="{BB962C8B-B14F-4D97-AF65-F5344CB8AC3E}">
        <p14:creationId xmlns:p14="http://schemas.microsoft.com/office/powerpoint/2010/main" val="426294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21F27A9-A258-49A3-978C-89D9D8764B69}" type="slidenum">
              <a:rPr lang="en-US" smtClean="0"/>
              <a:pPr/>
              <a:t>16</a:t>
            </a:fld>
            <a:endParaRPr lang="en-US"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dirty="0" smtClean="0"/>
              <a:t>Recall what regulators said in 2010 study.</a:t>
            </a:r>
          </a:p>
        </p:txBody>
      </p:sp>
    </p:spTree>
    <p:extLst>
      <p:ext uri="{BB962C8B-B14F-4D97-AF65-F5344CB8AC3E}">
        <p14:creationId xmlns:p14="http://schemas.microsoft.com/office/powerpoint/2010/main" val="275102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646AFF07-9C8C-4E69-AE70-A39F22517B2F}" type="slidenum">
              <a:rPr lang="en-US" smtClean="0"/>
              <a:pPr/>
              <a:t>17</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dirty="0" smtClean="0"/>
              <a:t>Uganda   uses the general definition of without authority and adds a special definition for counterfeit medicines based on one used within the WHO for the last 20 or more years:</a:t>
            </a:r>
            <a:br>
              <a:rPr lang="en-US" dirty="0" smtClean="0"/>
            </a:br>
            <a:r>
              <a:rPr lang="en-US" i="1" dirty="0" smtClean="0"/>
              <a:t>In the case of medicines, includes the deliberate and fraudulent mislabeling of medicines with respect to identity or source, whether or not such products have correct ingredients, wrong ingredients, have sufficient active ingredients or have fake packaging.</a:t>
            </a:r>
          </a:p>
          <a:p>
            <a:pPr eaLnBrk="1" hangingPunct="1"/>
            <a:endParaRPr lang="en-US" i="1" dirty="0" smtClean="0"/>
          </a:p>
          <a:p>
            <a:pPr eaLnBrk="1" hangingPunct="1"/>
            <a:r>
              <a:rPr lang="en-US" dirty="0" smtClean="0"/>
              <a:t>Kenya  - refers to any product – no special reference to health and safety products </a:t>
            </a:r>
          </a:p>
          <a:p>
            <a:pPr eaLnBrk="1" hangingPunct="1"/>
            <a:r>
              <a:rPr lang="en-US" dirty="0" smtClean="0"/>
              <a:t>manufacture, production, packaging, re-packaging, labeling or making, whether in Kenya or  elsewhere, of any goods whereby those protected goods are imitated in such manner and: </a:t>
            </a:r>
            <a:endParaRPr lang="en-US" i="1" dirty="0" smtClean="0"/>
          </a:p>
          <a:p>
            <a:pPr eaLnBrk="1" hangingPunct="1"/>
            <a:r>
              <a:rPr lang="en-US" i="1" dirty="0" smtClean="0"/>
              <a:t>to such a degree that those other goods are identical or substantially similar copies of the protected goods;   </a:t>
            </a:r>
          </a:p>
          <a:p>
            <a:pPr eaLnBrk="1" hangingPunct="1"/>
            <a:r>
              <a:rPr lang="en-US" i="1" dirty="0" smtClean="0"/>
              <a:t>or </a:t>
            </a:r>
          </a:p>
          <a:p>
            <a:pPr eaLnBrk="1" hangingPunct="1"/>
            <a:r>
              <a:rPr lang="en-US" i="1" dirty="0" smtClean="0"/>
              <a:t>(b) …  the other goods are calculated to be confused with or to be taken as being the protected goods of the said owner or any goods manufactured, produced or made under his license;</a:t>
            </a:r>
            <a:r>
              <a:rPr lang="en-US" dirty="0" smtClean="0"/>
              <a:t> </a:t>
            </a:r>
          </a:p>
        </p:txBody>
      </p:sp>
    </p:spTree>
    <p:extLst>
      <p:ext uri="{BB962C8B-B14F-4D97-AF65-F5344CB8AC3E}">
        <p14:creationId xmlns:p14="http://schemas.microsoft.com/office/powerpoint/2010/main" val="412460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75B0C2B-7FE7-4CD6-8EEF-08C94890CF66}" type="slidenum">
              <a:rPr lang="en-US" smtClean="0"/>
              <a:pPr/>
              <a:t>18</a:t>
            </a:fld>
            <a:endParaRPr lang="en-US"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085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E4E76B2-B794-40BF-A8C0-C6C90B41F400}" type="slidenum">
              <a:rPr lang="en-US" smtClean="0"/>
              <a:pPr/>
              <a:t>19</a:t>
            </a:fld>
            <a:endParaRPr lang="en-US" dirty="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lnSpc>
                <a:spcPct val="80000"/>
              </a:lnSpc>
            </a:pPr>
            <a:r>
              <a:rPr lang="en-IE" sz="800" dirty="0" smtClean="0"/>
              <a:t>This convention governs counterfeit, substandard and unregistered medicines.  In line with best practices, the Convention provides a framework for national and international co-operation and coordination across and between government agencies.  It adds preventive measures and provides for protection of victims and witnesses, a monitoring body a central information point to oversee the implementation of the Convention by the States Parties.</a:t>
            </a:r>
          </a:p>
          <a:p>
            <a:pPr eaLnBrk="1" hangingPunct="1">
              <a:lnSpc>
                <a:spcPct val="80000"/>
              </a:lnSpc>
            </a:pPr>
            <a:r>
              <a:rPr lang="en-IE" sz="800" dirty="0" smtClean="0"/>
              <a:t>Finally, the scope of the Convention settles the debate over whether use of the term “counterfeit” places too heavy an emphasis on the IP aspects rather than the public health aspects of the matter by stating it is applicable to medical products as defined whether a product is subject to an IP right or not, provides a non-IP definition of counterfeit as a false representation as regards identity of source and whether generic or not. </a:t>
            </a:r>
          </a:p>
          <a:p>
            <a:pPr eaLnBrk="1" hangingPunct="1">
              <a:lnSpc>
                <a:spcPct val="80000"/>
              </a:lnSpc>
            </a:pPr>
            <a:r>
              <a:rPr lang="en-IE" sz="800" dirty="0" smtClean="0"/>
              <a:t>The Convention is innovative in several ways.  Medical products are defined in Article 4 as medicines for humans and veterinary use. The addition of veterinary products to this act is very important as good health relies on safe food sources, which are constituted in large part by animal meats and dairy.  Specifically included in the Convention are excipients, active substances and medical devices. In addition, accessories, documents, parts and materials fall within the Convention’s scope.  Even the term victim now includes the natural person who suffers as a result of exposure to a counterfeit, substandard or unregistered product.  Thus, the Convention directly demonstrates the concept that actual harm is cause for criminal action. </a:t>
            </a:r>
          </a:p>
          <a:p>
            <a:pPr eaLnBrk="1" hangingPunct="1">
              <a:lnSpc>
                <a:spcPct val="80000"/>
              </a:lnSpc>
            </a:pPr>
            <a:r>
              <a:rPr lang="en-IE" sz="800" dirty="0" smtClean="0"/>
              <a:t>The Convention adopts nearly universal jurisdiction in Art.10 as it expands the jurisdiction of Member States to locations where acts are committed by Member nationals.  The illegal activities typically seen in relation to counterfeits are made criminal under the Convention including warehousing or keeping in stock and exporting counterfeit medicinal products.   </a:t>
            </a:r>
          </a:p>
          <a:p>
            <a:pPr eaLnBrk="1" hangingPunct="1">
              <a:lnSpc>
                <a:spcPct val="80000"/>
              </a:lnSpc>
            </a:pPr>
            <a:r>
              <a:rPr lang="en-IE" sz="800" dirty="0" smtClean="0"/>
              <a:t>The Convention also incorporates new prevention measures. The regulatory measures mandated by the Convention calls for Members to establish quality and safety requirements for medical products.  It also requires Members to legislate safe distribution (supply chain management). In addition to these mandates, it calls for members to take measures to train healthcare professionals, promote awareness campaigns to the public, and implement methods of preventing illegal supply of counterfeit medicinal products.   Members are committed to integrate measures for prevention and combating counterfeits into development assistance programs. Victims are now accorded care, compensation, witness protection, and access to information about any criminal proceedings in which the perpetrator of their injury is involved.</a:t>
            </a:r>
            <a:r>
              <a:rPr lang="en-IE" sz="800" u="sng" dirty="0" smtClean="0">
                <a:hlinkClick r:id="" action="ppaction://noaction"/>
              </a:rPr>
              <a:t>[1]</a:t>
            </a:r>
            <a:r>
              <a:rPr lang="en-IE" sz="800" dirty="0" smtClean="0"/>
              <a:t>   </a:t>
            </a:r>
            <a:endParaRPr lang="en-US" sz="800" b="1" i="1" dirty="0" smtClean="0"/>
          </a:p>
          <a:p>
            <a:pPr eaLnBrk="1" hangingPunct="1">
              <a:lnSpc>
                <a:spcPct val="80000"/>
              </a:lnSpc>
            </a:pPr>
            <a:r>
              <a:rPr lang="en-US" sz="800" b="1" i="1" dirty="0" smtClean="0"/>
              <a:t>4.8.4 Singapore – a case study in counterfeit medicine-specific legislation</a:t>
            </a:r>
          </a:p>
          <a:p>
            <a:pPr eaLnBrk="1" hangingPunct="1">
              <a:lnSpc>
                <a:spcPct val="80000"/>
              </a:lnSpc>
            </a:pPr>
            <a:r>
              <a:rPr lang="en-US" sz="800" b="1" i="1" dirty="0" smtClean="0"/>
              <a:t>	</a:t>
            </a:r>
            <a:r>
              <a:rPr lang="en-US" sz="800" dirty="0" smtClean="0"/>
              <a:t>As early as</a:t>
            </a:r>
            <a:r>
              <a:rPr lang="en-US" sz="800" b="1" i="1" dirty="0" smtClean="0"/>
              <a:t> </a:t>
            </a:r>
            <a:r>
              <a:rPr lang="en-US" sz="800" dirty="0" smtClean="0"/>
              <a:t>2007, Singapore had taken the same approach as the Medicrime Convention and amended its Health Products Act. The amendments include specific provisions for counterfeits, criminal and civil penalties for supply of same and include unregistered and poor quality products.</a:t>
            </a:r>
            <a:r>
              <a:rPr lang="en-US" sz="800" u="sng" dirty="0" smtClean="0">
                <a:hlinkClick r:id="" action="ppaction://noaction"/>
              </a:rPr>
              <a:t>[2]</a:t>
            </a:r>
            <a:r>
              <a:rPr lang="en-US" sz="800" dirty="0" smtClean="0"/>
              <a:t>  Health products are defined by a schedule and include pharmaceuticals, medical devices and cosmetics. Some key provisions of the Act include prohibiting the supply of health products unless registered and fines up to$100,000 and prison up to 3 years for the knowing supply of adulterated, counterfeit, or tampered with health products.  Singapore MOH is the first MOH to cooperate with INTERPOL to combat counterfeits. </a:t>
            </a:r>
          </a:p>
          <a:p>
            <a:pPr eaLnBrk="1" hangingPunct="1">
              <a:lnSpc>
                <a:spcPct val="80000"/>
              </a:lnSpc>
            </a:pPr>
            <a:r>
              <a:rPr lang="en-US" sz="800" dirty="0" smtClean="0"/>
              <a:t/>
            </a:r>
            <a:br>
              <a:rPr lang="en-US" sz="800" dirty="0" smtClean="0"/>
            </a:br>
            <a:r>
              <a:rPr lang="en-US" sz="800" u="sng" dirty="0" smtClean="0">
                <a:hlinkClick r:id="" action="ppaction://noaction"/>
              </a:rPr>
              <a:t>[1]</a:t>
            </a:r>
            <a:r>
              <a:rPr lang="en-US" sz="800" dirty="0" smtClean="0"/>
              <a:t> Id. </a:t>
            </a:r>
            <a:endParaRPr lang="en-US" sz="800" u="sng" dirty="0" smtClean="0">
              <a:hlinkClick r:id="" action="ppaction://noaction"/>
            </a:endParaRPr>
          </a:p>
          <a:p>
            <a:pPr eaLnBrk="1" hangingPunct="1">
              <a:lnSpc>
                <a:spcPct val="80000"/>
              </a:lnSpc>
            </a:pPr>
            <a:r>
              <a:rPr lang="en-US" sz="800" u="sng" dirty="0" smtClean="0">
                <a:hlinkClick r:id="" action="ppaction://noaction"/>
              </a:rPr>
              <a:t>[2]</a:t>
            </a:r>
            <a:r>
              <a:rPr lang="en-US" sz="800" dirty="0" smtClean="0"/>
              <a:t> Health Products Act 2007.  (2007). Retrieved January 11, 2011 from </a:t>
            </a:r>
            <a:r>
              <a:rPr lang="en-US" sz="800" dirty="0" smtClean="0">
                <a:hlinkClick r:id="rId3"/>
              </a:rPr>
              <a:t>http://statutes.agc.gov.sg/non_version/cgi-bin/cgi_legdisp.pl?actno=2008-REVED-122D&amp;date=20100215&amp;method=whole&amp;doctitle= Health Products Act 2007</a:t>
            </a:r>
            <a:r>
              <a:rPr lang="en-US" sz="800" dirty="0" smtClean="0"/>
              <a:t>. </a:t>
            </a:r>
          </a:p>
        </p:txBody>
      </p:sp>
    </p:spTree>
    <p:extLst>
      <p:ext uri="{BB962C8B-B14F-4D97-AF65-F5344CB8AC3E}">
        <p14:creationId xmlns:p14="http://schemas.microsoft.com/office/powerpoint/2010/main" val="265258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26275DE-7CAC-4FE8-97A1-4FDAA1E79E1C}" type="slidenum">
              <a:rPr lang="en-US" smtClean="0"/>
              <a:pPr/>
              <a:t>2</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dirty="0" smtClean="0"/>
              <a:t>Third:  The project website has a place for file sharing. Use the C&amp;C form.  </a:t>
            </a:r>
          </a:p>
          <a:p>
            <a:pPr eaLnBrk="1" hangingPunct="1"/>
            <a:r>
              <a:rPr lang="en-US" dirty="0" smtClean="0"/>
              <a:t>The report, assessment tool and C&amp;C form are located at                                </a:t>
            </a:r>
          </a:p>
          <a:p>
            <a:pPr eaLnBrk="1" hangingPunct="1"/>
            <a:endParaRPr lang="en-US" dirty="0" smtClean="0"/>
          </a:p>
        </p:txBody>
      </p:sp>
    </p:spTree>
    <p:extLst>
      <p:ext uri="{BB962C8B-B14F-4D97-AF65-F5344CB8AC3E}">
        <p14:creationId xmlns:p14="http://schemas.microsoft.com/office/powerpoint/2010/main" val="2163390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D021384-7E48-477B-97BC-8B4C472C8CAC}" type="slidenum">
              <a:rPr lang="en-US" smtClean="0"/>
              <a:pPr/>
              <a:t>20</a:t>
            </a:fld>
            <a:endParaRPr lang="en-US"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1641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A94C26AC-0E7A-499D-8C70-C3E1B82827D5}" type="slidenum">
              <a:rPr lang="en-US" smtClean="0"/>
              <a:pPr/>
              <a:t>21</a:t>
            </a:fld>
            <a:endParaRPr lang="en-US" dirty="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dirty="0" smtClean="0"/>
              <a:t>a national strategic law enforcement plan to address counterfeits by identifying structural weaknesses in the current system;  ensuring information sharing across departments; strengthening the ability of other countries to protect and enforce intellectual property rights; working with other countries to develop international standards and enforcement policies; and protecting intellectual property rights overseas by working with other countries to crack down on the sale and trafficking of counterfeit goods.  A work plan was issued in 2010. In addition the act enhanced penalties for IP violations. </a:t>
            </a:r>
            <a:br>
              <a:rPr lang="en-US" dirty="0" smtClean="0"/>
            </a:br>
            <a:r>
              <a:rPr lang="en-US" dirty="0" smtClean="0"/>
              <a:t>	The act mandates the US Government Accountability Office to evaluate the effectiveness of the work of the IPEC in combating counterfeit. </a:t>
            </a:r>
          </a:p>
          <a:p>
            <a:pPr eaLnBrk="1" hangingPunct="1"/>
            <a:r>
              <a:rPr lang="en-US" dirty="0" smtClean="0"/>
              <a:t>IP CZAR Brazil 2004, US 2008, </a:t>
            </a:r>
          </a:p>
          <a:p>
            <a:pPr eaLnBrk="1" hangingPunct="1"/>
            <a:r>
              <a:rPr lang="en-US" dirty="0" smtClean="0"/>
              <a:t> </a:t>
            </a:r>
          </a:p>
        </p:txBody>
      </p:sp>
    </p:spTree>
    <p:extLst>
      <p:ext uri="{BB962C8B-B14F-4D97-AF65-F5344CB8AC3E}">
        <p14:creationId xmlns:p14="http://schemas.microsoft.com/office/powerpoint/2010/main" val="388790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A1E08FC-5261-42CD-839D-3B3BAFB80547}" type="slidenum">
              <a:rPr lang="en-US" smtClean="0"/>
              <a:pPr/>
              <a:t>22</a:t>
            </a:fld>
            <a:endParaRPr lang="en-US" dirty="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5993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423E2C93-D7D4-49D6-B3B8-D0A031483167}" type="slidenum">
              <a:rPr lang="en-US" smtClean="0"/>
              <a:pPr/>
              <a:t>23</a:t>
            </a:fld>
            <a:endParaRPr lang="en-US" dirty="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Food Safety Modernization Act</a:t>
            </a:r>
          </a:p>
          <a:p>
            <a:pPr eaLnBrk="1" hangingPunct="1"/>
            <a:r>
              <a:rPr lang="en-US" dirty="0" smtClean="0"/>
              <a:t>EU Toy Standards</a:t>
            </a:r>
          </a:p>
          <a:p>
            <a:pPr lvl="1" eaLnBrk="1" hangingPunct="1"/>
            <a:r>
              <a:rPr lang="en-US" dirty="0" smtClean="0"/>
              <a:t>Applied to foods and toys </a:t>
            </a:r>
          </a:p>
          <a:p>
            <a:pPr eaLnBrk="1" hangingPunct="1"/>
            <a:endParaRPr lang="en-US" dirty="0" smtClean="0"/>
          </a:p>
        </p:txBody>
      </p:sp>
    </p:spTree>
    <p:extLst>
      <p:ext uri="{BB962C8B-B14F-4D97-AF65-F5344CB8AC3E}">
        <p14:creationId xmlns:p14="http://schemas.microsoft.com/office/powerpoint/2010/main" val="103698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81934B0-0B26-4CF4-B186-F151F0526F5F}" type="slidenum">
              <a:rPr lang="en-US" smtClean="0"/>
              <a:pPr/>
              <a:t>24</a:t>
            </a:fld>
            <a:endParaRPr lang="en-US"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dirty="0" smtClean="0"/>
              <a:t>Customs</a:t>
            </a:r>
            <a:r>
              <a:rPr lang="en-US" baseline="0" dirty="0" smtClean="0"/>
              <a:t> </a:t>
            </a:r>
          </a:p>
          <a:p>
            <a:pPr eaLnBrk="1" hangingPunct="1"/>
            <a:r>
              <a:rPr lang="en-US" dirty="0" smtClean="0"/>
              <a:t>Add counterfeits to list of prohibited and restricted goods</a:t>
            </a:r>
          </a:p>
          <a:p>
            <a:pPr eaLnBrk="1" hangingPunct="1"/>
            <a:r>
              <a:rPr lang="en-US" dirty="0" smtClean="0"/>
              <a:t>Grant customs authorities broader jurisdiction and discretion – ex officio authority</a:t>
            </a:r>
          </a:p>
          <a:p>
            <a:pPr eaLnBrk="1" hangingPunct="1"/>
            <a:r>
              <a:rPr lang="en-US" dirty="0" smtClean="0"/>
              <a:t>Join customs unions </a:t>
            </a:r>
          </a:p>
          <a:p>
            <a:pPr lvl="1" eaLnBrk="1" hangingPunct="1"/>
            <a:r>
              <a:rPr lang="en-US" dirty="0" smtClean="0"/>
              <a:t>Combine trademark registries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207168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39ED2E8-B2A7-4614-BB21-D9D2344EC644}" type="slidenum">
              <a:rPr lang="en-US" smtClean="0"/>
              <a:pPr/>
              <a:t>25</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4821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9725388-FF1F-4C1F-9C7A-BC130229B96A}" type="slidenum">
              <a:rPr lang="en-US" smtClean="0"/>
              <a:pPr/>
              <a:t>26</a:t>
            </a:fld>
            <a:endParaRPr lang="en-US"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53450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6A68EDAD-047F-458B-B518-A3C76E74DF9C}" type="slidenum">
              <a:rPr lang="en-US" smtClean="0"/>
              <a:pPr/>
              <a:t>27</a:t>
            </a:fld>
            <a:endParaRPr lang="en-US"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dirty="0" smtClean="0"/>
              <a:t>Questions to consider: </a:t>
            </a:r>
          </a:p>
          <a:p>
            <a:pPr lvl="1" eaLnBrk="1" hangingPunct="1"/>
            <a:r>
              <a:rPr lang="en-US" dirty="0" smtClean="0"/>
              <a:t>What are the overlaps, intersections, areas for collaboration? Have you identified the boundaries of your responsibility? Has any area been overlooked? </a:t>
            </a:r>
          </a:p>
        </p:txBody>
      </p:sp>
    </p:spTree>
    <p:extLst>
      <p:ext uri="{BB962C8B-B14F-4D97-AF65-F5344CB8AC3E}">
        <p14:creationId xmlns:p14="http://schemas.microsoft.com/office/powerpoint/2010/main" val="1136536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FB31BF0-E945-4739-A098-DB11FB992E58}" type="slidenum">
              <a:rPr lang="en-US" smtClean="0"/>
              <a:pPr/>
              <a:t>28</a:t>
            </a:fld>
            <a:endParaRPr lang="en-US" dirty="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dirty="0" smtClean="0"/>
              <a:t>In closing we have learned much about counterfeits but need to know more and do more. </a:t>
            </a:r>
          </a:p>
        </p:txBody>
      </p:sp>
    </p:spTree>
    <p:extLst>
      <p:ext uri="{BB962C8B-B14F-4D97-AF65-F5344CB8AC3E}">
        <p14:creationId xmlns:p14="http://schemas.microsoft.com/office/powerpoint/2010/main" val="32026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5624288-03CD-4470-9586-1B579B61ADB4}" type="slidenum">
              <a:rPr lang="en-US" smtClean="0"/>
              <a:pPr/>
              <a:t>3</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FF0000"/>
                </a:solidFill>
              </a:rPr>
              <a:t>NOTE: Insert Assessment Tool for Legislators (the legislators</a:t>
            </a:r>
            <a:r>
              <a:rPr lang="en-US" baseline="0" dirty="0" smtClean="0">
                <a:solidFill>
                  <a:srgbClr val="FF0000"/>
                </a:solidFill>
              </a:rPr>
              <a:t> portion does not contain the same slide as regulators or law enforcement where the assessment tool is mentioned beyond the previous page and this one.)</a:t>
            </a:r>
            <a:endParaRPr lang="en-US" dirty="0" smtClean="0">
              <a:solidFill>
                <a:srgbClr val="FF0000"/>
              </a:solidFill>
            </a:endParaRPr>
          </a:p>
          <a:p>
            <a:pPr eaLnBrk="1" hangingPunct="1"/>
            <a:endParaRPr lang="en-US" dirty="0" smtClean="0"/>
          </a:p>
        </p:txBody>
      </p:sp>
    </p:spTree>
    <p:extLst>
      <p:ext uri="{BB962C8B-B14F-4D97-AF65-F5344CB8AC3E}">
        <p14:creationId xmlns:p14="http://schemas.microsoft.com/office/powerpoint/2010/main" val="336302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C080205-C2F6-4DFB-945B-E2FA680654F0}" type="slidenum">
              <a:rPr lang="en-US" smtClean="0"/>
              <a:pPr/>
              <a:t>4</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3620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xfrm>
            <a:off x="228600" y="4343400"/>
            <a:ext cx="6400800" cy="4495800"/>
          </a:xfrm>
          <a:noFill/>
          <a:ln/>
        </p:spPr>
        <p:txBody>
          <a:bodyPr/>
          <a:lstStyle/>
          <a:p>
            <a:pPr eaLnBrk="1" hangingPunct="1"/>
            <a:r>
              <a:rPr lang="en-US" sz="1100" dirty="0" smtClean="0"/>
              <a:t>Note to instructor</a:t>
            </a:r>
            <a:r>
              <a:rPr lang="en-US" sz="1100" baseline="0" dirty="0" smtClean="0"/>
              <a:t>: Insert data slide  here for  your local audience and discuss this slide.</a:t>
            </a:r>
            <a:endParaRPr lang="en-US" sz="1100" dirty="0" smtClean="0"/>
          </a:p>
          <a:p>
            <a:pPr eaLnBrk="1" hangingPunct="1"/>
            <a:endParaRPr lang="en-US" sz="1100" dirty="0" smtClean="0"/>
          </a:p>
          <a:p>
            <a:pPr eaLnBrk="1" hangingPunct="1"/>
            <a:r>
              <a:rPr lang="en-US" sz="1100" dirty="0" smtClean="0"/>
              <a:t>These</a:t>
            </a:r>
            <a:r>
              <a:rPr lang="en-US" sz="1100" baseline="0" dirty="0" smtClean="0"/>
              <a:t> two charts show US crime data.  I show these to give a sense of what can be done with the data from the two methods used to  track crime.  Lots of countries use these two methods. They are (1) c</a:t>
            </a:r>
            <a:r>
              <a:rPr lang="en-US" sz="1100" dirty="0" smtClean="0"/>
              <a:t>rimes reported to police and (2)</a:t>
            </a:r>
            <a:r>
              <a:rPr lang="en-US" sz="1100" baseline="0" dirty="0" smtClean="0"/>
              <a:t> crimes calculate by a household survey. Two methods are used to </a:t>
            </a:r>
            <a:r>
              <a:rPr lang="en-US" sz="1100" dirty="0" smtClean="0"/>
              <a:t>capture a better reflection of the true extent of crimes because there can be variation in reports to the police./  The survey provides a standardized set of questions and thus standard data is collected. These</a:t>
            </a:r>
            <a:r>
              <a:rPr lang="en-US" sz="1100" baseline="0" dirty="0" smtClean="0"/>
              <a:t> charts are published in annual crime reports in many countries. </a:t>
            </a:r>
          </a:p>
          <a:p>
            <a:pPr eaLnBrk="1" hangingPunct="1"/>
            <a:endParaRPr lang="en-US" sz="11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However in the US at least only serious crimes such</a:t>
            </a:r>
            <a:r>
              <a:rPr lang="en-US" sz="1100" baseline="0" dirty="0" smtClean="0"/>
              <a:t> as </a:t>
            </a:r>
            <a:r>
              <a:rPr lang="en-US" sz="1100" dirty="0" smtClean="0"/>
              <a:t>murder &amp; non-negligent  manslaughter, aggravated  assault  and the Property crimes of Burglary, Larceny-theft  and Motor vehicle theft. </a:t>
            </a:r>
            <a:r>
              <a:rPr lang="en-US" sz="1100" i="1" dirty="0" smtClean="0"/>
              <a:t>Data on Forgery and counterfeiting are not  are collected in serious crimes as reported to the police even though serious bodily harm can occur with exposure to a counterfeit.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What would we have to do to improve our data collection on counterfeit crimes?</a:t>
            </a:r>
            <a:br>
              <a:rPr lang="en-US" sz="1100" dirty="0" smtClean="0"/>
            </a:br>
            <a:r>
              <a:rPr lang="en-US" sz="1100" dirty="0" smtClean="0"/>
              <a:t> Formulate survey</a:t>
            </a:r>
            <a:r>
              <a:rPr lang="en-US" sz="1100" baseline="0" dirty="0" smtClean="0"/>
              <a:t> </a:t>
            </a:r>
            <a:r>
              <a:rPr lang="en-US" sz="1100" dirty="0" smtClean="0"/>
              <a:t>questions to illicit awareness that a crime and related injury may have an associated counterfeit; </a:t>
            </a:r>
          </a:p>
          <a:p>
            <a:pPr eaLnBrk="1" hangingPunct="1"/>
            <a:r>
              <a:rPr lang="en-US" sz="1100" dirty="0" smtClean="0"/>
              <a:t/>
            </a:r>
            <a:br>
              <a:rPr lang="en-US" sz="1100" dirty="0" smtClean="0"/>
            </a:br>
            <a:r>
              <a:rPr lang="en-US" sz="1100" b="0" dirty="0" smtClean="0"/>
              <a:t>For these reports forgery and counterfeiting defined as </a:t>
            </a:r>
            <a:r>
              <a:rPr lang="en-US" sz="1100" dirty="0" smtClean="0"/>
              <a:t>- The altering, copying, or imitating of something, without authority or right, with the intent to deceive or defraud by passing the copy or thing altered or imitated as that which is original or genuine; or the selling, buying, or possession of an altered, copied, or imitated thing with the intent to deceive or defraud.  Attempts are included.</a:t>
            </a:r>
          </a:p>
          <a:p>
            <a:pPr eaLnBrk="1" hangingPunct="1"/>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aseline="0" dirty="0" smtClean="0"/>
              <a:t>the </a:t>
            </a:r>
            <a:r>
              <a:rPr lang="en-US" sz="1100" dirty="0" smtClean="0"/>
              <a:t>Uniform Crime Reports and National Crime Victim Survey</a:t>
            </a:r>
            <a:r>
              <a:rPr lang="en-US" sz="1100" baseline="0" dirty="0" smtClean="0"/>
              <a:t> and in the UK they are called </a:t>
            </a:r>
            <a:r>
              <a:rPr lang="en-US" sz="1100" b="0" dirty="0" smtClean="0"/>
              <a:t>The NCVS UK Recorded Crime - British Crime Survey (BCS).</a:t>
            </a:r>
            <a:r>
              <a:rPr lang="en-US" sz="1100" b="0" baseline="0" dirty="0" smtClean="0"/>
              <a:t> </a:t>
            </a:r>
            <a:endParaRPr lang="en-US" sz="1100" b="0" dirty="0" smtClean="0"/>
          </a:p>
          <a:p>
            <a:pPr eaLnBrk="1" hangingPunct="1"/>
            <a:endParaRPr lang="en-US" sz="1100" dirty="0" smtClean="0"/>
          </a:p>
          <a:p>
            <a:pPr eaLnBrk="1" hangingPunct="1"/>
            <a:r>
              <a:rPr lang="en-US" sz="1100" dirty="0" smtClean="0"/>
              <a:t/>
            </a:r>
            <a:br>
              <a:rPr lang="en-US" sz="1100" dirty="0" smtClean="0"/>
            </a:br>
            <a:endParaRPr lang="en-US" sz="1100" dirty="0" smtClean="0"/>
          </a:p>
        </p:txBody>
      </p:sp>
      <p:sp>
        <p:nvSpPr>
          <p:cNvPr id="137220" name="Slide Number Placeholder 3"/>
          <p:cNvSpPr>
            <a:spLocks noGrp="1"/>
          </p:cNvSpPr>
          <p:nvPr>
            <p:ph type="sldNum" sz="quarter" idx="5"/>
          </p:nvPr>
        </p:nvSpPr>
        <p:spPr>
          <a:noFill/>
        </p:spPr>
        <p:txBody>
          <a:bodyPr/>
          <a:lstStyle/>
          <a:p>
            <a:fld id="{5F2C9E0F-31FF-48E7-B504-E8755AA5C501}" type="slidenum">
              <a:rPr lang="en-US" smtClean="0"/>
              <a:pPr/>
              <a:t>5</a:t>
            </a:fld>
            <a:endParaRPr lang="en-US" dirty="0" smtClean="0"/>
          </a:p>
        </p:txBody>
      </p:sp>
    </p:spTree>
    <p:extLst>
      <p:ext uri="{BB962C8B-B14F-4D97-AF65-F5344CB8AC3E}">
        <p14:creationId xmlns:p14="http://schemas.microsoft.com/office/powerpoint/2010/main" val="390568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in case you read footnotes and want them for the prior slide – here they are</a:t>
            </a:r>
            <a:endParaRPr lang="en-US" dirty="0"/>
          </a:p>
        </p:txBody>
      </p:sp>
      <p:sp>
        <p:nvSpPr>
          <p:cNvPr id="4" name="Slide Number Placeholder 3"/>
          <p:cNvSpPr>
            <a:spLocks noGrp="1"/>
          </p:cNvSpPr>
          <p:nvPr>
            <p:ph type="sldNum" sz="quarter" idx="10"/>
          </p:nvPr>
        </p:nvSpPr>
        <p:spPr/>
        <p:txBody>
          <a:bodyPr/>
          <a:lstStyle/>
          <a:p>
            <a:pPr>
              <a:defRPr/>
            </a:pPr>
            <a:fld id="{B4414932-E9C9-4784-A68F-F6E689C2A36F}" type="slidenum">
              <a:rPr lang="en-US" smtClean="0"/>
              <a:pPr>
                <a:defRPr/>
              </a:pPr>
              <a:t>6</a:t>
            </a:fld>
            <a:endParaRPr lang="en-US" dirty="0"/>
          </a:p>
        </p:txBody>
      </p:sp>
    </p:spTree>
    <p:extLst>
      <p:ext uri="{BB962C8B-B14F-4D97-AF65-F5344CB8AC3E}">
        <p14:creationId xmlns:p14="http://schemas.microsoft.com/office/powerpoint/2010/main" val="384047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F12999D-BB27-4942-9857-A46C5C453478}" type="slidenum">
              <a:rPr lang="en-US" smtClean="0"/>
              <a:pPr/>
              <a:t>7</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lnSpc>
                <a:spcPct val="80000"/>
              </a:lnSpc>
            </a:pPr>
            <a:r>
              <a:rPr lang="en-US" sz="800" dirty="0" smtClean="0"/>
              <a:t>So why are crime</a:t>
            </a:r>
            <a:r>
              <a:rPr lang="en-US" sz="800" baseline="0" dirty="0" smtClean="0"/>
              <a:t> rates going down? </a:t>
            </a:r>
            <a:r>
              <a:rPr lang="en-US" sz="800" dirty="0" smtClean="0"/>
              <a:t>Scholars have offered several explanations for the centuries’-long decline of violence in the West. Here are three common ones:</a:t>
            </a:r>
          </a:p>
          <a:p>
            <a:pPr eaLnBrk="1" hangingPunct="1">
              <a:lnSpc>
                <a:spcPct val="80000"/>
              </a:lnSpc>
            </a:pPr>
            <a:r>
              <a:rPr lang="en-US" sz="800" b="1" dirty="0" smtClean="0"/>
              <a:t>Government</a:t>
            </a:r>
            <a:r>
              <a:rPr lang="en-US" sz="800" dirty="0" smtClean="0"/>
              <a:t>: Political authorities have gained greater policing power and legitimacy that has allowed them to suppress criminal attacks, intergroup battles, and personal feuds. And court systems provide a peaceful way to resolve conflicts. </a:t>
            </a:r>
          </a:p>
          <a:p>
            <a:pPr eaLnBrk="1" hangingPunct="1">
              <a:lnSpc>
                <a:spcPct val="80000"/>
              </a:lnSpc>
            </a:pPr>
            <a:r>
              <a:rPr lang="en-US" sz="800" b="1" dirty="0" smtClean="0"/>
              <a:t>Economics:</a:t>
            </a:r>
            <a:r>
              <a:rPr lang="en-US" sz="800" dirty="0" smtClean="0"/>
              <a:t> Greater and more broadly-distributed wealth reduced people’s motivation for crime and raised the costs of getting into trouble. (Barroom brawling seems less attractive if it will cost you a steady and well-paying job.) </a:t>
            </a:r>
          </a:p>
          <a:p>
            <a:pPr eaLnBrk="1" hangingPunct="1">
              <a:lnSpc>
                <a:spcPct val="80000"/>
              </a:lnSpc>
            </a:pPr>
            <a:r>
              <a:rPr lang="en-US" sz="800" b="1" dirty="0" smtClean="0"/>
              <a:t>Culture:</a:t>
            </a:r>
            <a:r>
              <a:rPr lang="en-US" sz="800" dirty="0" smtClean="0"/>
              <a:t> Over the centuries, westerners increasingly came to feel that violence was uncouth and distasteful. Historians refer to the “civilizing process. Over time, hitting, knifing, and shooting came to seem (to most people) as vulgar.</a:t>
            </a:r>
            <a:r>
              <a:rPr lang="en-US" sz="800" baseline="0" dirty="0" smtClean="0"/>
              <a:t> </a:t>
            </a:r>
            <a:endParaRPr lang="en-US" sz="800" dirty="0" smtClean="0"/>
          </a:p>
          <a:p>
            <a:pPr eaLnBrk="1" hangingPunct="1">
              <a:lnSpc>
                <a:spcPct val="80000"/>
              </a:lnSpc>
            </a:pPr>
            <a:r>
              <a:rPr lang="en-US" sz="800" b="1" dirty="0" smtClean="0"/>
              <a:t>Law Enforcement is better and there is more of it</a:t>
            </a:r>
          </a:p>
          <a:p>
            <a:pPr eaLnBrk="1" hangingPunct="1">
              <a:lnSpc>
                <a:spcPct val="80000"/>
              </a:lnSpc>
            </a:pPr>
            <a:r>
              <a:rPr lang="en-US" sz="800" dirty="0" smtClean="0"/>
              <a:t>more sophisticated policing methods and more resources to respond to any fluctuations in crime rates. </a:t>
            </a:r>
          </a:p>
          <a:p>
            <a:pPr eaLnBrk="1" hangingPunct="1">
              <a:lnSpc>
                <a:spcPct val="80000"/>
              </a:lnSpc>
            </a:pPr>
            <a:r>
              <a:rPr lang="en-US" sz="800" b="1" dirty="0" smtClean="0"/>
              <a:t>More sophisticated policing due to more sophisticated</a:t>
            </a:r>
            <a:r>
              <a:rPr lang="en-US" sz="800" b="1" baseline="0" dirty="0" smtClean="0"/>
              <a:t> data. Example NYC  </a:t>
            </a:r>
            <a:endParaRPr lang="en-US" sz="800" b="1" dirty="0" smtClean="0"/>
          </a:p>
          <a:p>
            <a:pPr eaLnBrk="1" hangingPunct="1">
              <a:lnSpc>
                <a:spcPct val="80000"/>
              </a:lnSpc>
            </a:pPr>
            <a:r>
              <a:rPr lang="en-US" sz="800" dirty="0" smtClean="0"/>
              <a:t>COMPSTAT—(short for COMPuter STATistics or COMParative STATistics) is the name given to the New York City Police Department's accountability process and which has since been replicated in many other departments. CompStat is a organizational management tool for police departments.</a:t>
            </a:r>
            <a:r>
              <a:rPr lang="en-US" sz="800" baseline="0" dirty="0" smtClean="0"/>
              <a:t> It is a </a:t>
            </a:r>
            <a:r>
              <a:rPr lang="en-US" sz="800" dirty="0" smtClean="0"/>
              <a:t>software package. Instead, CompStat is a multilayered approach to crime reduction and personnel and resource management. It employs Geographic Information Systems to map crime,</a:t>
            </a:r>
            <a:r>
              <a:rPr lang="en-US" sz="800" baseline="0" dirty="0" smtClean="0"/>
              <a:t> </a:t>
            </a:r>
            <a:r>
              <a:rPr lang="en-US" sz="800" dirty="0" smtClean="0"/>
              <a:t>identify problems,</a:t>
            </a:r>
            <a:r>
              <a:rPr lang="en-US" sz="800" baseline="0" dirty="0" smtClean="0"/>
              <a:t> </a:t>
            </a:r>
            <a:r>
              <a:rPr lang="en-US" sz="800" dirty="0" smtClean="0"/>
              <a:t>devise strategies and tactics to solve problems.  </a:t>
            </a:r>
          </a:p>
          <a:p>
            <a:pPr eaLnBrk="1" hangingPunct="1">
              <a:lnSpc>
                <a:spcPct val="80000"/>
              </a:lnSpc>
            </a:pPr>
            <a:endParaRPr lang="en-US" sz="800" dirty="0" smtClean="0"/>
          </a:p>
        </p:txBody>
      </p:sp>
    </p:spTree>
    <p:extLst>
      <p:ext uri="{BB962C8B-B14F-4D97-AF65-F5344CB8AC3E}">
        <p14:creationId xmlns:p14="http://schemas.microsoft.com/office/powerpoint/2010/main" val="102337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r>
              <a:rPr lang="en-US" dirty="0" smtClean="0"/>
              <a:t>Note to instructor – insert</a:t>
            </a:r>
            <a:r>
              <a:rPr lang="en-US" baseline="0" dirty="0" smtClean="0"/>
              <a:t> comparable statistics for your local audience here and discuss this slide. </a:t>
            </a:r>
            <a:endParaRPr lang="en-US" dirty="0" smtClean="0"/>
          </a:p>
          <a:p>
            <a:pPr eaLnBrk="1" hangingPunct="1"/>
            <a:r>
              <a:rPr lang="en-US" dirty="0" smtClean="0"/>
              <a:t>US report – not</a:t>
            </a:r>
            <a:r>
              <a:rPr lang="en-US" baseline="0" dirty="0" smtClean="0"/>
              <a:t>e </a:t>
            </a:r>
            <a:r>
              <a:rPr lang="en-US" dirty="0" smtClean="0"/>
              <a:t>Counterfeit Seizures are going up Final Report  Jan 2011 of USCBP and ICE.</a:t>
            </a:r>
          </a:p>
          <a:p>
            <a:pPr eaLnBrk="1" hangingPunct="1"/>
            <a:r>
              <a:rPr lang="en-US" dirty="0" smtClean="0"/>
              <a:t>Number of seizures</a:t>
            </a:r>
            <a:r>
              <a:rPr lang="en-US" baseline="0" dirty="0" smtClean="0"/>
              <a:t> is up by 34% between 09-10 and yet the dollar value decreased by 27%. </a:t>
            </a:r>
          </a:p>
          <a:p>
            <a:pPr eaLnBrk="1" hangingPunct="1"/>
            <a:endParaRPr lang="en-US" baseline="0" dirty="0" smtClean="0"/>
          </a:p>
          <a:p>
            <a:pPr eaLnBrk="1" hangingPunct="1"/>
            <a:endParaRPr lang="en-US" dirty="0" smtClean="0"/>
          </a:p>
        </p:txBody>
      </p:sp>
      <p:sp>
        <p:nvSpPr>
          <p:cNvPr id="139268" name="Slide Number Placeholder 3"/>
          <p:cNvSpPr>
            <a:spLocks noGrp="1"/>
          </p:cNvSpPr>
          <p:nvPr>
            <p:ph type="sldNum" sz="quarter" idx="5"/>
          </p:nvPr>
        </p:nvSpPr>
        <p:spPr>
          <a:noFill/>
        </p:spPr>
        <p:txBody>
          <a:bodyPr/>
          <a:lstStyle/>
          <a:p>
            <a:fld id="{E001118C-BFB4-4D3B-8481-C303B91AAC61}" type="slidenum">
              <a:rPr lang="en-US" smtClean="0"/>
              <a:pPr/>
              <a:t>8</a:t>
            </a:fld>
            <a:endParaRPr lang="en-US" dirty="0" smtClean="0"/>
          </a:p>
        </p:txBody>
      </p:sp>
    </p:spTree>
    <p:extLst>
      <p:ext uri="{BB962C8B-B14F-4D97-AF65-F5344CB8AC3E}">
        <p14:creationId xmlns:p14="http://schemas.microsoft.com/office/powerpoint/2010/main" val="164826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64BD137-E58F-4B7F-B491-AC69E306F5B7}" type="slidenum">
              <a:rPr lang="en-US" smtClean="0"/>
              <a:pPr/>
              <a:t>9</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Do the data on these two charts mean the number of counterfeit goods has increased or that law enforcement is doing a better job of apprehending counterfeit goods and that is all that is reflected. </a:t>
            </a:r>
          </a:p>
          <a:p>
            <a:pPr eaLnBrk="1" hangingPunct="1"/>
            <a:endParaRPr lang="en-US" sz="1000" dirty="0" smtClean="0"/>
          </a:p>
          <a:p>
            <a:pPr eaLnBrk="1" hangingPunct="1"/>
            <a:r>
              <a:rPr lang="en-US" sz="1000" dirty="0" smtClean="0"/>
              <a:t>1. Validity </a:t>
            </a:r>
            <a:r>
              <a:rPr lang="en-US" sz="1000" i="1" dirty="0" smtClean="0"/>
              <a:t>refers to the extent to which a measure actually represents what we intend to measure. Consider</a:t>
            </a:r>
            <a:r>
              <a:rPr lang="en-US" sz="1000" i="1" baseline="0" dirty="0" smtClean="0"/>
              <a:t> is crime or seizure data valid? </a:t>
            </a:r>
            <a:endParaRPr lang="en-US" sz="1000" dirty="0" smtClean="0"/>
          </a:p>
          <a:p>
            <a:pPr eaLnBrk="1" hangingPunct="1"/>
            <a:r>
              <a:rPr lang="en-US" sz="1000" dirty="0" smtClean="0"/>
              <a:t>2. Reliability </a:t>
            </a:r>
            <a:r>
              <a:rPr lang="en-US" sz="1000" i="1" dirty="0" smtClean="0"/>
              <a:t>Data should reflect stable and consistent data collection processes and analysis methods over time.</a:t>
            </a:r>
            <a:endParaRPr lang="en-US" sz="1000" dirty="0" smtClean="0"/>
          </a:p>
          <a:p>
            <a:pPr eaLnBrk="1" hangingPunct="1"/>
            <a:r>
              <a:rPr lang="en-US" sz="1000" dirty="0" smtClean="0"/>
              <a:t>3. Precision </a:t>
            </a:r>
            <a:r>
              <a:rPr lang="en-US" sz="1000" i="1" dirty="0" smtClean="0"/>
              <a:t>Precise data have a sufficient level of detail to present a fair picture of performance and enable management decision-making.  Crime</a:t>
            </a:r>
            <a:r>
              <a:rPr lang="en-US" sz="1000" i="1" baseline="0" dirty="0" smtClean="0"/>
              <a:t> and seizure data is not precise.</a:t>
            </a:r>
          </a:p>
          <a:p>
            <a:pPr eaLnBrk="1" hangingPunct="1"/>
            <a:r>
              <a:rPr lang="en-US" sz="1000" dirty="0" smtClean="0"/>
              <a:t>4. Integrity </a:t>
            </a:r>
            <a:r>
              <a:rPr lang="en-US" sz="1000" i="1" dirty="0" smtClean="0"/>
              <a:t> focuses on whether there is improper manipulation of data.</a:t>
            </a:r>
            <a:endParaRPr lang="en-US" sz="1000" dirty="0" smtClean="0"/>
          </a:p>
          <a:p>
            <a:pPr eaLnBrk="1" hangingPunct="1"/>
            <a:r>
              <a:rPr lang="en-US" sz="1000" dirty="0" smtClean="0"/>
              <a:t>5. Timeliness Data should be available and up to date enough to meet management needs. </a:t>
            </a:r>
          </a:p>
          <a:p>
            <a:pPr lvl="1" eaLnBrk="1" hangingPunct="1"/>
            <a:r>
              <a:rPr lang="en-US" sz="1100" dirty="0" smtClean="0"/>
              <a:t>two key aspects of timeliness. First, data must be available </a:t>
            </a:r>
            <a:r>
              <a:rPr lang="en-US" sz="1100" b="1" i="1" dirty="0" smtClean="0"/>
              <a:t>frequently </a:t>
            </a:r>
            <a:r>
              <a:rPr lang="en-US" sz="1100" dirty="0" smtClean="0"/>
              <a:t>enough to influence management decision making. And second close in time to when decisions based on the data will be made </a:t>
            </a:r>
            <a:endParaRPr lang="en-US" sz="1100" b="1" dirty="0" smtClean="0"/>
          </a:p>
          <a:p>
            <a:pPr eaLnBrk="1" hangingPunct="1"/>
            <a:endParaRPr lang="en-US" sz="1000" dirty="0" smtClean="0"/>
          </a:p>
          <a:p>
            <a:pPr eaLnBrk="1" hangingPunct="1"/>
            <a:r>
              <a:rPr lang="en-US" sz="1000" dirty="0" smtClean="0"/>
              <a:t>For any product that could affect health an on line data base would be invaluable not only for customs but also to maintain the integrity of the supply chain by aiding in the determination of whether a vendor or supplier has any record. The system used by Export Controls that lists prohibited consignees and has a system to self evaluate whether an export can be completed without specific authorization could be a model for how to build a data base for this purpose.  Law enforcement data could be enhanced to include injury status on criminal and civil cases, the names of suspicious suppliers, countries of origin, and the like. At present there is likely a substantial data in the hands of law enforcement that is not mined for useful information. </a:t>
            </a:r>
          </a:p>
          <a:p>
            <a:pPr eaLnBrk="1" hangingPunct="1"/>
            <a:endParaRPr lang="en-US" sz="1000" dirty="0" smtClean="0"/>
          </a:p>
        </p:txBody>
      </p:sp>
    </p:spTree>
    <p:extLst>
      <p:ext uri="{BB962C8B-B14F-4D97-AF65-F5344CB8AC3E}">
        <p14:creationId xmlns:p14="http://schemas.microsoft.com/office/powerpoint/2010/main" val="147332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dirty="0"/>
              </a:p>
            </p:txBody>
          </p:sp>
        </p:grpSp>
      </p:grpSp>
      <p:sp>
        <p:nvSpPr>
          <p:cNvPr id="6964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69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p:txBody>
          <a:bodyPr/>
          <a:lstStyle>
            <a:lvl1pPr>
              <a:defRPr/>
            </a:lvl1pPr>
          </a:lstStyle>
          <a:p>
            <a:pPr>
              <a:defRPr/>
            </a:pPr>
            <a:fld id="{4085CE36-0666-47F0-B3CC-C11940C855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2299C830-947C-4DAD-8959-A714E00234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08B6F3AD-F390-49EE-81FB-5E2746FA3CF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600200"/>
            <a:ext cx="3810000" cy="4530725"/>
          </a:xfrm>
        </p:spPr>
        <p:txBody>
          <a:bodyPr/>
          <a:lstStyle/>
          <a:p>
            <a:pPr lvl="0"/>
            <a:endParaRPr lang="en-US" noProof="0" dirty="0" smtClean="0"/>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E0840B22-ECFE-4075-9099-2079A4DC4F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42CBCDC-6F49-4EF5-A11F-C2F81FFD0EF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F7FFC226-6BFC-4840-9828-5E62E74BDE4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6CCA055-A66C-4387-A6F5-4B9A2C0026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E0A070EB-1ACA-415D-94A8-687BBF00320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35128A0E-83E4-476E-8631-EBC391934D6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1B04895E-FD71-43C5-86B5-5920D75A2D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414104B-8A52-424D-A3E0-52A30054DFD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708B8CAD-3995-469D-8909-1C234E49194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8686800" cy="4876800"/>
            <a:chOff x="0" y="0"/>
            <a:chExt cx="5472" cy="3072"/>
          </a:xfrm>
        </p:grpSpPr>
        <p:sp>
          <p:nvSpPr>
            <p:cNvPr id="68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3082" name="Group 4"/>
            <p:cNvGrpSpPr>
              <a:grpSpLocks/>
            </p:cNvGrpSpPr>
            <p:nvPr/>
          </p:nvGrpSpPr>
          <p:grpSpPr bwMode="auto">
            <a:xfrm>
              <a:off x="240" y="893"/>
              <a:ext cx="5232" cy="115"/>
              <a:chOff x="240" y="893"/>
              <a:chExt cx="5232" cy="115"/>
            </a:xfrm>
          </p:grpSpPr>
          <p:sp>
            <p:nvSpPr>
              <p:cNvPr id="68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68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dirty="0"/>
              </a:p>
            </p:txBody>
          </p:sp>
        </p:grpSp>
      </p:grpSp>
      <p:sp>
        <p:nvSpPr>
          <p:cNvPr id="3075"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dirty="0"/>
          </a:p>
        </p:txBody>
      </p:sp>
      <p:sp>
        <p:nvSpPr>
          <p:cNvPr id="68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dirty="0"/>
          </a:p>
        </p:txBody>
      </p:sp>
      <p:sp>
        <p:nvSpPr>
          <p:cNvPr id="68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B0880C62-2512-4FF0-8DD0-BFD7DA479B15}" type="slidenum">
              <a:rPr lang="en-US"/>
              <a:pPr>
                <a:defRPr/>
              </a:pPr>
              <a:t>‹#›</a:t>
            </a:fld>
            <a:endParaRPr lang="en-US" dirty="0"/>
          </a:p>
        </p:txBody>
      </p:sp>
      <p:sp>
        <p:nvSpPr>
          <p:cNvPr id="68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file:///C:\Users\Michele\Documents\PTO%202012\PTO%20web%20site\PTO\FOLDER%2002\ML10.mp3" TargetMode="External"/><Relationship Id="rId7" Type="http://schemas.openxmlformats.org/officeDocument/2006/relationships/image" Target="../media/image11.wmf"/><Relationship Id="rId2" Type="http://schemas.microsoft.com/office/2007/relationships/media" Target="file:///C:\Users\Michele\Documents\PTO%202012\PTO%20web%20site\PTO\FOLDER%2002\ML10.mp3" TargetMode="Externa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11.mp3" TargetMode="External"/><Relationship Id="rId1" Type="http://schemas.microsoft.com/office/2007/relationships/media" Target="file:///C:\Users\Michele\Documents\PTO%202012\PTO%20web%20site\PTO\FOLDER%2002\ML11.mp3" TargetMode="External"/><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12.mp3" TargetMode="External"/><Relationship Id="rId1" Type="http://schemas.microsoft.com/office/2007/relationships/media" Target="file:///C:\Users\Michele\Documents\PTO%202012\PTO%20web%20site\PTO\FOLDER%2002\ML12.mp3" TargetMode="External"/><Relationship Id="rId6" Type="http://schemas.openxmlformats.org/officeDocument/2006/relationships/image" Target="../media/image10.png"/><Relationship Id="rId5" Type="http://schemas.openxmlformats.org/officeDocument/2006/relationships/image" Target="../media/image12.w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Users\Michele\Documents\PTO%202012\PTO%20web%20site\PTO\FOLDER%2002\ML13.mp3" TargetMode="External"/><Relationship Id="rId1" Type="http://schemas.microsoft.com/office/2007/relationships/media" Target="file:///C:\Users\Michele\Documents\PTO%202012\PTO%20web%20site\PTO\FOLDER%2002\ML13.mp3" TargetMode="External"/><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14.mp3" TargetMode="External"/><Relationship Id="rId1" Type="http://schemas.microsoft.com/office/2007/relationships/media" Target="file:///C:\Users\Michele\Documents\PTO%202012\PTO%20web%20site\PTO\FOLDER%2002\ML14.mp3" TargetMode="External"/><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15.mp3" TargetMode="External"/><Relationship Id="rId1" Type="http://schemas.microsoft.com/office/2007/relationships/media" Target="file:///C:\Users\Michele\Documents\PTO%202012\PTO%20web%20site\PTO\FOLDER%2002\ML15.mp3" TargetMode="External"/><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16.mp3" TargetMode="External"/><Relationship Id="rId1" Type="http://schemas.microsoft.com/office/2007/relationships/media" Target="file:///C:\Users\Michele\Documents\PTO%202012\PTO%20web%20site\PTO\FOLDER%2002\ML16.mp3" TargetMode="External"/><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17.mp3" TargetMode="External"/><Relationship Id="rId1" Type="http://schemas.microsoft.com/office/2007/relationships/media" Target="file:///C:\Users\Michele\Documents\PTO%202012\PTO%20web%20site\PTO\FOLDER%2002\ML17.mp3" TargetMode="External"/><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18.mp3" TargetMode="External"/><Relationship Id="rId1" Type="http://schemas.microsoft.com/office/2007/relationships/media" Target="file:///C:\Users\Michele\Documents\PTO%202012\PTO%20web%20site\PTO\FOLDER%2002\ML18.mp3" TargetMode="External"/><Relationship Id="rId5" Type="http://schemas.openxmlformats.org/officeDocument/2006/relationships/image" Target="../media/image1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19.mp3" TargetMode="External"/><Relationship Id="rId1" Type="http://schemas.microsoft.com/office/2007/relationships/media" Target="file:///C:\Users\Michele\Documents\PTO%202012\PTO%20web%20site\PTO\FOLDER%2002\ML19.mp3" TargetMode="External"/><Relationship Id="rId5" Type="http://schemas.openxmlformats.org/officeDocument/2006/relationships/image" Target="../media/image1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20.mp3" TargetMode="External"/><Relationship Id="rId1" Type="http://schemas.microsoft.com/office/2007/relationships/media" Target="file:///C:\Users\Michele\Documents\PTO%202012\PTO%20web%20site\PTO\FOLDER%2002\ML20.mp3" TargetMode="External"/><Relationship Id="rId5" Type="http://schemas.openxmlformats.org/officeDocument/2006/relationships/image" Target="../media/image1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21.mp3" TargetMode="External"/><Relationship Id="rId1" Type="http://schemas.microsoft.com/office/2007/relationships/media" Target="file:///C:\Users\Michele\Documents\PTO%202012\PTO%20web%20site\PTO\FOLDER%2002\ML21.mp3" TargetMode="External"/><Relationship Id="rId5" Type="http://schemas.openxmlformats.org/officeDocument/2006/relationships/image" Target="../media/image10.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22.mp3" TargetMode="External"/><Relationship Id="rId1" Type="http://schemas.microsoft.com/office/2007/relationships/media" Target="file:///C:\Users\Michele\Documents\PTO%202012\PTO%20web%20site\PTO\FOLDER%2002\ML22.mp3" TargetMode="External"/><Relationship Id="rId5" Type="http://schemas.openxmlformats.org/officeDocument/2006/relationships/image" Target="../media/image10.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23.mp3" TargetMode="External"/><Relationship Id="rId1" Type="http://schemas.microsoft.com/office/2007/relationships/media" Target="file:///C:\Users\Michele\Documents\PTO%202012\PTO%20web%20site\PTO\FOLDER%2002\ML23.mp3" TargetMode="External"/><Relationship Id="rId5" Type="http://schemas.openxmlformats.org/officeDocument/2006/relationships/image" Target="../media/image10.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24.mp3" TargetMode="External"/><Relationship Id="rId1" Type="http://schemas.microsoft.com/office/2007/relationships/media" Target="file:///C:\Users\Michele\Documents\PTO%202012\PTO%20web%20site\PTO\FOLDER%2002\ML24.mp3" TargetMode="External"/><Relationship Id="rId5" Type="http://schemas.openxmlformats.org/officeDocument/2006/relationships/image" Target="../media/image10.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25_26_27.mp3" TargetMode="External"/><Relationship Id="rId1" Type="http://schemas.microsoft.com/office/2007/relationships/media" Target="file:///C:\Users\Michele\Documents\PTO%202012\PTO%20web%20site\PTO\FOLDER%2002\ML25_26_27.mp3" TargetMode="External"/><Relationship Id="rId5" Type="http://schemas.openxmlformats.org/officeDocument/2006/relationships/image" Target="../media/image1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28.mp3" TargetMode="External"/><Relationship Id="rId1" Type="http://schemas.microsoft.com/office/2007/relationships/media" Target="file:///C:\Users\Michele\Documents\PTO%202012\PTO%20web%20site\PTO\FOLDER%2002\ML28.mp3" TargetMode="External"/><Relationship Id="rId6" Type="http://schemas.openxmlformats.org/officeDocument/2006/relationships/image" Target="../media/image16.png"/><Relationship Id="rId5" Type="http://schemas.openxmlformats.org/officeDocument/2006/relationships/hyperlink" Target="http://www.surveymonkey.com/s/2K69SCB" TargetMode="Externa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3.mp3" TargetMode="External"/><Relationship Id="rId1" Type="http://schemas.microsoft.com/office/2007/relationships/media" Target="file:///C:\Users\Michele\Documents\PTO%202012\PTO%20web%20site\PTO\FOLDER%2002\ML3.mp3" TargetMode="Externa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4.mp3" TargetMode="External"/><Relationship Id="rId1" Type="http://schemas.microsoft.com/office/2007/relationships/media" Target="file:///C:\Users\Michele\Documents\PTO%202012\PTO%20web%20site\PTO\FOLDER%2002\ML4.mp3" TargetMode="Externa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5_6.mp3" TargetMode="External"/><Relationship Id="rId1" Type="http://schemas.microsoft.com/office/2007/relationships/media" Target="file:///C:\Users\Michele\Documents\PTO%202012\PTO%20web%20site\PTO\FOLDER%2002\ML5_6.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7.mp3" TargetMode="External"/><Relationship Id="rId1" Type="http://schemas.microsoft.com/office/2007/relationships/media" Target="file:///C:\Users\Michele\Documents\PTO%202012\PTO%20web%20site\PTO\FOLDER%2002\ML7.mp3" TargetMode="External"/><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8.mp3" TargetMode="External"/><Relationship Id="rId1" Type="http://schemas.microsoft.com/office/2007/relationships/media" Target="file:///C:\Users\Michele\Documents\PTO%202012\PTO%20web%20site\PTO\FOLDER%2002\ML8.mp3"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ichele\Documents\PTO%202012\PTO%20web%20site\PTO\FOLDER%2002\ML9.mp3" TargetMode="External"/><Relationship Id="rId1" Type="http://schemas.microsoft.com/office/2007/relationships/media" Target="file:///C:\Users\Michele\Documents\PTO%202012\PTO%20web%20site\PTO\FOLDER%2002\ML9.mp3" TargetMode="External"/><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r>
              <a:rPr lang="en-US" sz="4400" dirty="0" smtClean="0"/>
              <a:t> Counterfeit Goods and the  Public’s Health and Safety:</a:t>
            </a:r>
            <a:br>
              <a:rPr lang="en-US" sz="4400" dirty="0" smtClean="0"/>
            </a:br>
            <a:r>
              <a:rPr lang="en-US" sz="4400" dirty="0" smtClean="0"/>
              <a:t>A Study of Interventions</a:t>
            </a:r>
          </a:p>
        </p:txBody>
      </p:sp>
      <p:sp>
        <p:nvSpPr>
          <p:cNvPr id="25603" name="Rectangle 3"/>
          <p:cNvSpPr>
            <a:spLocks noGrp="1" noChangeArrowheads="1"/>
          </p:cNvSpPr>
          <p:nvPr>
            <p:ph type="subTitle" idx="1"/>
          </p:nvPr>
        </p:nvSpPr>
        <p:spPr/>
        <p:txBody>
          <a:bodyPr/>
          <a:lstStyle/>
          <a:p>
            <a:pPr eaLnBrk="1" hangingPunct="1">
              <a:lnSpc>
                <a:spcPct val="90000"/>
              </a:lnSpc>
            </a:pPr>
            <a:r>
              <a:rPr lang="en-US" sz="2000" dirty="0" smtClean="0"/>
              <a:t>A Joint Project of the US Patent and Trademark Office and Widener School of Law Health Law Institute</a:t>
            </a:r>
          </a:p>
          <a:p>
            <a:pPr eaLnBrk="1" hangingPunct="1">
              <a:lnSpc>
                <a:spcPct val="90000"/>
              </a:lnSpc>
            </a:pPr>
            <a:r>
              <a:rPr lang="en-US" sz="2000" b="1" u="sng" dirty="0" smtClean="0"/>
              <a:t>Module for Legislators</a:t>
            </a:r>
          </a:p>
          <a:p>
            <a:pPr eaLnBrk="1" hangingPunct="1">
              <a:lnSpc>
                <a:spcPct val="90000"/>
              </a:lnSpc>
            </a:pPr>
            <a:r>
              <a:rPr lang="en-US" sz="2000" dirty="0" smtClean="0"/>
              <a:t>V3.12.11</a:t>
            </a:r>
          </a:p>
          <a:p>
            <a:pPr eaLnBrk="1" hangingPunct="1">
              <a:lnSpc>
                <a:spcPct val="90000"/>
              </a:lnSpc>
            </a:pPr>
            <a:r>
              <a:rPr lang="en-US" sz="2000" b="1" dirty="0" smtClean="0"/>
              <a:t>The audio will start as each slide opens. </a:t>
            </a:r>
          </a:p>
          <a:p>
            <a:pPr eaLnBrk="1" hangingPunct="1">
              <a:lnSpc>
                <a:spcPct val="90000"/>
              </a:lnSpc>
            </a:pPr>
            <a:endParaRPr lang="en-US" sz="2000" dirty="0" smtClean="0"/>
          </a:p>
        </p:txBody>
      </p:sp>
      <p:pic>
        <p:nvPicPr>
          <p:cNvPr id="2" name="ML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91000" y="60198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52E1FE01-D32B-4FC2-A55C-FEC165C46CE7}" type="slidenum">
              <a:rPr lang="en-US" smtClean="0"/>
              <a:pPr/>
              <a:t>10</a:t>
            </a:fld>
            <a:endParaRPr lang="en-US" dirty="0" smtClean="0"/>
          </a:p>
        </p:txBody>
      </p:sp>
      <p:sp>
        <p:nvSpPr>
          <p:cNvPr id="1028" name="Rectangle 2"/>
          <p:cNvSpPr>
            <a:spLocks noChangeArrowheads="1"/>
          </p:cNvSpPr>
          <p:nvPr/>
        </p:nvSpPr>
        <p:spPr bwMode="auto">
          <a:xfrm>
            <a:off x="914400" y="512763"/>
            <a:ext cx="8018463" cy="1239837"/>
          </a:xfrm>
          <a:prstGeom prst="rect">
            <a:avLst/>
          </a:prstGeom>
          <a:noFill/>
          <a:ln w="12700">
            <a:noFill/>
            <a:miter lim="800000"/>
            <a:headEnd/>
            <a:tailEnd/>
          </a:ln>
        </p:spPr>
        <p:txBody>
          <a:bodyPr lIns="90488" tIns="44450" rIns="90488" bIns="44450" anchor="b"/>
          <a:lstStyle/>
          <a:p>
            <a:endParaRPr lang="en-GB" sz="4200" dirty="0">
              <a:solidFill>
                <a:schemeClr val="tx2"/>
              </a:solidFill>
              <a:latin typeface="Times New Roman" pitchFamily="18" charset="0"/>
            </a:endParaRPr>
          </a:p>
        </p:txBody>
      </p:sp>
      <p:graphicFrame>
        <p:nvGraphicFramePr>
          <p:cNvPr id="1026" name="Object 3"/>
          <p:cNvGraphicFramePr>
            <a:graphicFrameLocks noChangeAspect="1"/>
          </p:cNvGraphicFramePr>
          <p:nvPr/>
        </p:nvGraphicFramePr>
        <p:xfrm>
          <a:off x="808037" y="1905000"/>
          <a:ext cx="8031163" cy="4084638"/>
        </p:xfrm>
        <a:graphic>
          <a:graphicData uri="http://schemas.openxmlformats.org/presentationml/2006/ole">
            <mc:AlternateContent xmlns:mc="http://schemas.openxmlformats.org/markup-compatibility/2006">
              <mc:Choice xmlns:v="urn:schemas-microsoft-com:vml" Requires="v">
                <p:oleObj spid="_x0000_s1028" name="Document" r:id="rId6" imgW="8190720" imgH="3733920" progId="Word.Document.8">
                  <p:embed/>
                </p:oleObj>
              </mc:Choice>
              <mc:Fallback>
                <p:oleObj name="Document" r:id="rId6" imgW="8190720" imgH="3733920" progId="Word.Documen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037" y="1905000"/>
                        <a:ext cx="8031163" cy="4084638"/>
                      </a:xfrm>
                      <a:prstGeom prst="rect">
                        <a:avLst/>
                      </a:prstGeom>
                      <a:noFill/>
                      <a:ln>
                        <a:noFill/>
                      </a:ln>
                      <a:effectLst/>
                      <a:extLst>
                        <a:ext uri="{909E8E84-426E-40DD-AFC4-6F175D3DCCD1}">
                          <a14:hiddenFill xmlns:a14="http://schemas.microsoft.com/office/drawing/2010/main">
                            <a:solidFill>
                              <a:srgbClr val="063DE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4"/>
          <p:cNvSpPr txBox="1">
            <a:spLocks noChangeArrowheads="1"/>
          </p:cNvSpPr>
          <p:nvPr/>
        </p:nvSpPr>
        <p:spPr bwMode="auto">
          <a:xfrm>
            <a:off x="914400" y="5838825"/>
            <a:ext cx="7162800" cy="638175"/>
          </a:xfrm>
          <a:prstGeom prst="rect">
            <a:avLst/>
          </a:prstGeom>
          <a:noFill/>
          <a:ln w="12700">
            <a:noFill/>
            <a:miter lim="800000"/>
            <a:headEnd/>
            <a:tailEnd/>
          </a:ln>
        </p:spPr>
        <p:txBody>
          <a:bodyPr lIns="90488" tIns="44450" rIns="90488" bIns="44450" anchor="b">
            <a:spAutoFit/>
          </a:bodyPr>
          <a:lstStyle/>
          <a:p>
            <a:pPr eaLnBrk="0" hangingPunct="0"/>
            <a:r>
              <a:rPr lang="en-US" dirty="0"/>
              <a:t>Viet Nam- Myanmar study of inspections and counterfeit drugs. (WHO/EDP/QSM/99.3).</a:t>
            </a:r>
            <a:r>
              <a:rPr lang="en-GB" i="1" dirty="0">
                <a:solidFill>
                  <a:schemeClr val="tx2"/>
                </a:solidFill>
              </a:rPr>
              <a:t> </a:t>
            </a:r>
            <a:endParaRPr lang="en-GB" sz="1200" i="1" dirty="0">
              <a:solidFill>
                <a:schemeClr val="tx2"/>
              </a:solidFill>
            </a:endParaRPr>
          </a:p>
        </p:txBody>
      </p:sp>
      <p:sp>
        <p:nvSpPr>
          <p:cNvPr id="1030" name="Rectangle 5"/>
          <p:cNvSpPr>
            <a:spLocks noGrp="1" noChangeArrowheads="1"/>
          </p:cNvSpPr>
          <p:nvPr>
            <p:ph type="title"/>
          </p:nvPr>
        </p:nvSpPr>
        <p:spPr/>
        <p:txBody>
          <a:bodyPr/>
          <a:lstStyle/>
          <a:p>
            <a:pPr eaLnBrk="1" hangingPunct="1"/>
            <a:r>
              <a:rPr lang="en-GB" sz="3600" dirty="0" smtClean="0"/>
              <a:t>Inspection and quality control on country level improves drug quality</a:t>
            </a:r>
            <a:r>
              <a:rPr lang="en-GB" dirty="0" smtClean="0"/>
              <a:t> </a:t>
            </a:r>
          </a:p>
        </p:txBody>
      </p:sp>
      <p:pic>
        <p:nvPicPr>
          <p:cNvPr id="7" name="ML10.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8" cstate="print"/>
          <a:stretch>
            <a:fillRect/>
          </a:stretch>
        </p:blipFill>
        <p:spPr>
          <a:xfrm>
            <a:off x="7391400" y="29718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7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3CC02A7B-259A-4430-828A-A077DF75E894}" type="slidenum">
              <a:rPr lang="en-US" smtClean="0"/>
              <a:pPr/>
              <a:t>11</a:t>
            </a:fld>
            <a:endParaRPr lang="en-US" dirty="0" smtClean="0"/>
          </a:p>
        </p:txBody>
      </p:sp>
      <p:sp>
        <p:nvSpPr>
          <p:cNvPr id="34819" name="Rectangle 2"/>
          <p:cNvSpPr>
            <a:spLocks noGrp="1" noChangeArrowheads="1"/>
          </p:cNvSpPr>
          <p:nvPr>
            <p:ph type="title"/>
          </p:nvPr>
        </p:nvSpPr>
        <p:spPr/>
        <p:txBody>
          <a:bodyPr/>
          <a:lstStyle/>
          <a:p>
            <a:pPr eaLnBrk="1" hangingPunct="1"/>
            <a:r>
              <a:rPr lang="en-US" dirty="0" smtClean="0"/>
              <a:t>Why was this study so important? </a:t>
            </a:r>
          </a:p>
        </p:txBody>
      </p:sp>
      <p:sp>
        <p:nvSpPr>
          <p:cNvPr id="34820" name="Rectangle 3"/>
          <p:cNvSpPr>
            <a:spLocks noGrp="1" noChangeArrowheads="1"/>
          </p:cNvSpPr>
          <p:nvPr>
            <p:ph type="body" idx="1"/>
          </p:nvPr>
        </p:nvSpPr>
        <p:spPr/>
        <p:txBody>
          <a:bodyPr/>
          <a:lstStyle/>
          <a:p>
            <a:pPr eaLnBrk="1" hangingPunct="1">
              <a:buFont typeface="Wingdings" pitchFamily="2" charset="2"/>
              <a:buNone/>
            </a:pPr>
            <a:endParaRPr lang="en-US" dirty="0" smtClean="0"/>
          </a:p>
          <a:p>
            <a:pPr eaLnBrk="1" hangingPunct="1"/>
            <a:r>
              <a:rPr lang="en-US" dirty="0" smtClean="0"/>
              <a:t>Many methods to collect data but for impact evaluations, experimental methods generate the strongest evidence. </a:t>
            </a:r>
          </a:p>
        </p:txBody>
      </p:sp>
      <p:pic>
        <p:nvPicPr>
          <p:cNvPr id="5" name="ML11.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4038600" y="3962400"/>
            <a:ext cx="12192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4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FB8C9797-5053-4F92-8BC6-49823BB4AC00}" type="slidenum">
              <a:rPr lang="en-US" smtClean="0"/>
              <a:pPr/>
              <a:t>12</a:t>
            </a:fld>
            <a:endParaRPr lang="en-US" dirty="0" smtClean="0"/>
          </a:p>
        </p:txBody>
      </p:sp>
      <p:sp>
        <p:nvSpPr>
          <p:cNvPr id="35843" name="Rectangle 2"/>
          <p:cNvSpPr>
            <a:spLocks noGrp="1" noChangeArrowheads="1"/>
          </p:cNvSpPr>
          <p:nvPr>
            <p:ph type="title"/>
          </p:nvPr>
        </p:nvSpPr>
        <p:spPr/>
        <p:txBody>
          <a:bodyPr/>
          <a:lstStyle/>
          <a:p>
            <a:pPr eaLnBrk="1" hangingPunct="1"/>
            <a:endParaRPr lang="en-US" dirty="0" smtClean="0"/>
          </a:p>
        </p:txBody>
      </p:sp>
      <p:pic>
        <p:nvPicPr>
          <p:cNvPr id="35844" name="Picture 4"/>
          <p:cNvPicPr>
            <a:picLocks noGrp="1" noChangeAspect="1" noChangeArrowheads="1"/>
          </p:cNvPicPr>
          <p:nvPr>
            <p:ph type="body" idx="1"/>
          </p:nvPr>
        </p:nvPicPr>
        <p:blipFill>
          <a:blip r:embed="rId5" cstate="print"/>
          <a:srcRect/>
          <a:stretch>
            <a:fillRect/>
          </a:stretch>
        </p:blipFill>
        <p:spPr>
          <a:xfrm>
            <a:off x="304800" y="0"/>
            <a:ext cx="9144000" cy="6858000"/>
          </a:xfrm>
          <a:noFill/>
        </p:spPr>
      </p:pic>
      <p:pic>
        <p:nvPicPr>
          <p:cNvPr id="5" name="ML12.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457200" y="3810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p:spPr>
        <p:txBody>
          <a:bodyPr/>
          <a:lstStyle/>
          <a:p>
            <a:fld id="{57BAFD1D-9EDD-4FF9-B3D0-721E0E802690}" type="slidenum">
              <a:rPr lang="en-US" smtClean="0"/>
              <a:pPr/>
              <a:t>13</a:t>
            </a:fld>
            <a:endParaRPr lang="en-US" dirty="0" smtClean="0"/>
          </a:p>
        </p:txBody>
      </p:sp>
      <p:sp>
        <p:nvSpPr>
          <p:cNvPr id="36867" name="Rectangle 2"/>
          <p:cNvSpPr>
            <a:spLocks noGrp="1" noChangeArrowheads="1"/>
          </p:cNvSpPr>
          <p:nvPr>
            <p:ph type="title"/>
          </p:nvPr>
        </p:nvSpPr>
        <p:spPr/>
        <p:txBody>
          <a:bodyPr/>
          <a:lstStyle/>
          <a:p>
            <a:pPr eaLnBrk="1" hangingPunct="1"/>
            <a:r>
              <a:rPr lang="en-US" dirty="0" smtClean="0"/>
              <a:t>Consensus Findings</a:t>
            </a:r>
          </a:p>
        </p:txBody>
      </p:sp>
      <p:sp>
        <p:nvSpPr>
          <p:cNvPr id="36868" name="Rectangle 3"/>
          <p:cNvSpPr>
            <a:spLocks noGrp="1" noChangeArrowheads="1"/>
          </p:cNvSpPr>
          <p:nvPr>
            <p:ph type="body" sz="half" idx="1"/>
          </p:nvPr>
        </p:nvSpPr>
        <p:spPr>
          <a:xfrm>
            <a:off x="685800" y="1600200"/>
            <a:ext cx="3657600" cy="4454525"/>
          </a:xfrm>
        </p:spPr>
        <p:txBody>
          <a:bodyPr/>
          <a:lstStyle/>
          <a:p>
            <a:pPr eaLnBrk="1" hangingPunct="1">
              <a:lnSpc>
                <a:spcPct val="80000"/>
              </a:lnSpc>
            </a:pPr>
            <a:r>
              <a:rPr lang="en-US" sz="2000" dirty="0" smtClean="0"/>
              <a:t>ICDRA</a:t>
            </a:r>
          </a:p>
          <a:p>
            <a:pPr lvl="1" eaLnBrk="1" hangingPunct="1">
              <a:lnSpc>
                <a:spcPct val="80000"/>
              </a:lnSpc>
            </a:pPr>
            <a:r>
              <a:rPr lang="en-US" sz="2000" dirty="0" smtClean="0"/>
              <a:t>2004: take steps to a convention </a:t>
            </a:r>
          </a:p>
          <a:p>
            <a:pPr eaLnBrk="1" hangingPunct="1">
              <a:lnSpc>
                <a:spcPct val="80000"/>
              </a:lnSpc>
            </a:pPr>
            <a:r>
              <a:rPr lang="en-US" sz="2000" dirty="0" smtClean="0"/>
              <a:t>Elements</a:t>
            </a:r>
          </a:p>
          <a:p>
            <a:pPr lvl="1" eaLnBrk="1" hangingPunct="1">
              <a:lnSpc>
                <a:spcPct val="80000"/>
              </a:lnSpc>
            </a:pPr>
            <a:r>
              <a:rPr lang="en-US" sz="2000" dirty="0" smtClean="0"/>
              <a:t>Enhanced regulatory authority</a:t>
            </a:r>
          </a:p>
          <a:p>
            <a:pPr lvl="1" eaLnBrk="1" hangingPunct="1">
              <a:lnSpc>
                <a:spcPct val="80000"/>
              </a:lnSpc>
            </a:pPr>
            <a:r>
              <a:rPr lang="en-US" sz="2000" dirty="0" smtClean="0"/>
              <a:t>Single point of contact</a:t>
            </a:r>
          </a:p>
          <a:p>
            <a:pPr lvl="1" eaLnBrk="1" hangingPunct="1">
              <a:lnSpc>
                <a:spcPct val="80000"/>
              </a:lnSpc>
            </a:pPr>
            <a:r>
              <a:rPr lang="en-US" sz="2000" dirty="0" smtClean="0"/>
              <a:t>Regulation of the supply chain: Enforce GMP</a:t>
            </a:r>
          </a:p>
          <a:p>
            <a:pPr lvl="1" eaLnBrk="1" hangingPunct="1">
              <a:lnSpc>
                <a:spcPct val="80000"/>
              </a:lnSpc>
            </a:pPr>
            <a:r>
              <a:rPr lang="en-US" sz="2000" dirty="0" smtClean="0"/>
              <a:t>Code of good practice for inspections</a:t>
            </a:r>
          </a:p>
          <a:p>
            <a:pPr lvl="1" eaLnBrk="1" hangingPunct="1">
              <a:lnSpc>
                <a:spcPct val="80000"/>
              </a:lnSpc>
            </a:pPr>
            <a:r>
              <a:rPr lang="en-US" sz="2000" dirty="0" smtClean="0"/>
              <a:t>Adoption of a uniform definition</a:t>
            </a:r>
          </a:p>
          <a:p>
            <a:pPr lvl="1" eaLnBrk="1" hangingPunct="1">
              <a:lnSpc>
                <a:spcPct val="80000"/>
              </a:lnSpc>
            </a:pPr>
            <a:r>
              <a:rPr lang="en-US" sz="2000" dirty="0" smtClean="0"/>
              <a:t>Establish offenses and increase sanctions</a:t>
            </a:r>
          </a:p>
          <a:p>
            <a:pPr lvl="1" eaLnBrk="1" hangingPunct="1">
              <a:lnSpc>
                <a:spcPct val="80000"/>
              </a:lnSpc>
            </a:pPr>
            <a:r>
              <a:rPr lang="en-US" sz="2000" dirty="0" smtClean="0"/>
              <a:t>Cooperate – data and information</a:t>
            </a:r>
          </a:p>
          <a:p>
            <a:pPr eaLnBrk="1" hangingPunct="1">
              <a:lnSpc>
                <a:spcPct val="80000"/>
              </a:lnSpc>
            </a:pPr>
            <a:endParaRPr lang="en-US" sz="2000" dirty="0" smtClean="0"/>
          </a:p>
        </p:txBody>
      </p:sp>
      <p:sp>
        <p:nvSpPr>
          <p:cNvPr id="36869" name="Rectangle 4"/>
          <p:cNvSpPr>
            <a:spLocks noGrp="1" noChangeArrowheads="1"/>
          </p:cNvSpPr>
          <p:nvPr>
            <p:ph type="body" sz="half" idx="2"/>
          </p:nvPr>
        </p:nvSpPr>
        <p:spPr>
          <a:xfrm>
            <a:off x="4267200" y="1600200"/>
            <a:ext cx="4419600" cy="4724400"/>
          </a:xfrm>
        </p:spPr>
        <p:txBody>
          <a:bodyPr/>
          <a:lstStyle/>
          <a:p>
            <a:pPr eaLnBrk="1" hangingPunct="1">
              <a:lnSpc>
                <a:spcPct val="80000"/>
              </a:lnSpc>
            </a:pPr>
            <a:r>
              <a:rPr lang="en-US" sz="2000" dirty="0" smtClean="0"/>
              <a:t>WCO SECURE Standards</a:t>
            </a:r>
          </a:p>
          <a:p>
            <a:pPr lvl="1" eaLnBrk="1" hangingPunct="1">
              <a:lnSpc>
                <a:spcPct val="80000"/>
              </a:lnSpc>
            </a:pPr>
            <a:r>
              <a:rPr lang="en-US" sz="2000" dirty="0" smtClean="0"/>
              <a:t>2007-2008 </a:t>
            </a:r>
          </a:p>
          <a:p>
            <a:pPr eaLnBrk="1" hangingPunct="1">
              <a:lnSpc>
                <a:spcPct val="80000"/>
              </a:lnSpc>
            </a:pPr>
            <a:r>
              <a:rPr lang="en-US" sz="2000" dirty="0" smtClean="0"/>
              <a:t>Elements</a:t>
            </a:r>
          </a:p>
          <a:p>
            <a:pPr lvl="1" eaLnBrk="1" hangingPunct="1">
              <a:lnSpc>
                <a:spcPct val="80000"/>
              </a:lnSpc>
            </a:pPr>
            <a:r>
              <a:rPr lang="en-US" sz="2000" dirty="0" smtClean="0"/>
              <a:t>Legal authority and mandates </a:t>
            </a:r>
          </a:p>
          <a:p>
            <a:pPr lvl="1" eaLnBrk="1" hangingPunct="1">
              <a:lnSpc>
                <a:spcPct val="80000"/>
              </a:lnSpc>
            </a:pPr>
            <a:r>
              <a:rPr lang="en-US" sz="2000" dirty="0" smtClean="0"/>
              <a:t> Procedures</a:t>
            </a:r>
          </a:p>
          <a:p>
            <a:pPr lvl="1" eaLnBrk="1" hangingPunct="1">
              <a:lnSpc>
                <a:spcPct val="80000"/>
              </a:lnSpc>
            </a:pPr>
            <a:r>
              <a:rPr lang="en-US" sz="2000" dirty="0" smtClean="0"/>
              <a:t>Central point of contact for IPR enforcement</a:t>
            </a:r>
          </a:p>
          <a:p>
            <a:pPr lvl="1" eaLnBrk="1" hangingPunct="1">
              <a:lnSpc>
                <a:spcPct val="80000"/>
              </a:lnSpc>
            </a:pPr>
            <a:r>
              <a:rPr lang="en-US" sz="2000" dirty="0" smtClean="0"/>
              <a:t>Risk Analysis</a:t>
            </a:r>
          </a:p>
          <a:p>
            <a:pPr lvl="2" eaLnBrk="1" hangingPunct="1">
              <a:lnSpc>
                <a:spcPct val="80000"/>
              </a:lnSpc>
            </a:pPr>
            <a:r>
              <a:rPr lang="en-US" dirty="0" smtClean="0"/>
              <a:t>Compile/share statistical data - birth of CEN</a:t>
            </a:r>
          </a:p>
          <a:p>
            <a:pPr lvl="2" eaLnBrk="1" hangingPunct="1">
              <a:lnSpc>
                <a:spcPct val="80000"/>
              </a:lnSpc>
            </a:pPr>
            <a:r>
              <a:rPr lang="en-US" dirty="0" smtClean="0"/>
              <a:t>Targeted enforcement teams</a:t>
            </a:r>
          </a:p>
          <a:p>
            <a:pPr lvl="1" eaLnBrk="1" hangingPunct="1">
              <a:lnSpc>
                <a:spcPct val="80000"/>
              </a:lnSpc>
            </a:pPr>
            <a:r>
              <a:rPr lang="en-US" sz="2000" dirty="0" smtClean="0"/>
              <a:t>Capacity building;  e-learning</a:t>
            </a:r>
          </a:p>
          <a:p>
            <a:pPr lvl="1" eaLnBrk="1" hangingPunct="1">
              <a:lnSpc>
                <a:spcPct val="80000"/>
              </a:lnSpc>
            </a:pPr>
            <a:r>
              <a:rPr lang="en-US" sz="2000" dirty="0" smtClean="0"/>
              <a:t>Partnerships </a:t>
            </a:r>
          </a:p>
          <a:p>
            <a:pPr lvl="1" eaLnBrk="1" hangingPunct="1">
              <a:lnSpc>
                <a:spcPct val="80000"/>
              </a:lnSpc>
            </a:pPr>
            <a:r>
              <a:rPr lang="en-US" sz="2000" dirty="0" smtClean="0"/>
              <a:t>Cooperation </a:t>
            </a:r>
          </a:p>
          <a:p>
            <a:pPr eaLnBrk="1" hangingPunct="1">
              <a:lnSpc>
                <a:spcPct val="80000"/>
              </a:lnSpc>
            </a:pPr>
            <a:endParaRPr lang="en-US" sz="2000" dirty="0" smtClean="0"/>
          </a:p>
        </p:txBody>
      </p:sp>
      <p:pic>
        <p:nvPicPr>
          <p:cNvPr id="6" name="ML1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705600" y="304800"/>
            <a:ext cx="9906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6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70E10B47-1B2F-47D2-882A-C21EBA309A6C}" type="slidenum">
              <a:rPr lang="en-US" smtClean="0"/>
              <a:pPr/>
              <a:t>14</a:t>
            </a:fld>
            <a:endParaRPr lang="en-US" dirty="0" smtClean="0"/>
          </a:p>
        </p:txBody>
      </p:sp>
      <p:sp>
        <p:nvSpPr>
          <p:cNvPr id="37891" name="Rectangle 2"/>
          <p:cNvSpPr>
            <a:spLocks noGrp="1" noChangeArrowheads="1"/>
          </p:cNvSpPr>
          <p:nvPr>
            <p:ph type="title"/>
          </p:nvPr>
        </p:nvSpPr>
        <p:spPr/>
        <p:txBody>
          <a:bodyPr/>
          <a:lstStyle/>
          <a:p>
            <a:pPr eaLnBrk="1" hangingPunct="1"/>
            <a:r>
              <a:rPr lang="en-US" sz="4000" dirty="0" smtClean="0"/>
              <a:t>Have legislators met the needs of regulators and law enforcement? </a:t>
            </a:r>
          </a:p>
        </p:txBody>
      </p:sp>
      <p:sp>
        <p:nvSpPr>
          <p:cNvPr id="37892" name="Rectangle 3"/>
          <p:cNvSpPr>
            <a:spLocks noGrp="1" noChangeArrowheads="1"/>
          </p:cNvSpPr>
          <p:nvPr>
            <p:ph type="body" idx="1"/>
          </p:nvPr>
        </p:nvSpPr>
        <p:spPr/>
        <p:txBody>
          <a:bodyPr/>
          <a:lstStyle/>
          <a:p>
            <a:pPr eaLnBrk="1" hangingPunct="1"/>
            <a:r>
              <a:rPr lang="en-US" dirty="0" smtClean="0"/>
              <a:t>International, regional, national changes</a:t>
            </a:r>
          </a:p>
          <a:p>
            <a:pPr eaLnBrk="1" hangingPunct="1"/>
            <a:r>
              <a:rPr lang="en-US" dirty="0" smtClean="0"/>
              <a:t>Legislators have been busy!</a:t>
            </a:r>
          </a:p>
          <a:p>
            <a:pPr lvl="1" eaLnBrk="1" hangingPunct="1"/>
            <a:r>
              <a:rPr lang="en-US" sz="2800" dirty="0" smtClean="0"/>
              <a:t>Focus </a:t>
            </a:r>
          </a:p>
          <a:p>
            <a:pPr lvl="2" eaLnBrk="1" hangingPunct="1"/>
            <a:r>
              <a:rPr lang="en-US" sz="2800" dirty="0" smtClean="0"/>
              <a:t>Defining counterfeit goods in general and separately for medical products </a:t>
            </a:r>
          </a:p>
          <a:p>
            <a:pPr lvl="2" eaLnBrk="1" hangingPunct="1"/>
            <a:r>
              <a:rPr lang="en-US" sz="2800" dirty="0" smtClean="0"/>
              <a:t>Law Enforcement measures</a:t>
            </a:r>
          </a:p>
          <a:p>
            <a:pPr lvl="3" eaLnBrk="1" hangingPunct="1"/>
            <a:r>
              <a:rPr lang="en-US" sz="2500" dirty="0" smtClean="0"/>
              <a:t>Criminal laws – punitive measures</a:t>
            </a:r>
          </a:p>
          <a:p>
            <a:pPr lvl="2" eaLnBrk="1" hangingPunct="1"/>
            <a:r>
              <a:rPr lang="en-US" sz="2800" dirty="0" smtClean="0"/>
              <a:t>Customs</a:t>
            </a:r>
          </a:p>
          <a:p>
            <a:pPr lvl="2" eaLnBrk="1" hangingPunct="1"/>
            <a:r>
              <a:rPr lang="en-US" sz="2800" dirty="0" smtClean="0"/>
              <a:t>Standards </a:t>
            </a:r>
          </a:p>
          <a:p>
            <a:pPr eaLnBrk="1" hangingPunct="1"/>
            <a:endParaRPr lang="en-US" sz="2400" dirty="0" smtClean="0"/>
          </a:p>
          <a:p>
            <a:pPr eaLnBrk="1" hangingPunct="1">
              <a:buFont typeface="Wingdings" pitchFamily="2" charset="2"/>
              <a:buNone/>
            </a:pPr>
            <a:endParaRPr lang="en-US" dirty="0" smtClean="0"/>
          </a:p>
        </p:txBody>
      </p:sp>
      <p:pic>
        <p:nvPicPr>
          <p:cNvPr id="5" name="ML14.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5410200" y="5334000"/>
            <a:ext cx="9906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3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C98040E0-2E01-4174-91B6-2712D6F6E022}" type="slidenum">
              <a:rPr lang="en-US" smtClean="0"/>
              <a:pPr/>
              <a:t>15</a:t>
            </a:fld>
            <a:endParaRPr lang="en-US" dirty="0" smtClean="0"/>
          </a:p>
        </p:txBody>
      </p:sp>
      <p:sp>
        <p:nvSpPr>
          <p:cNvPr id="38915" name="Rectangle 2"/>
          <p:cNvSpPr>
            <a:spLocks noGrp="1" noChangeArrowheads="1"/>
          </p:cNvSpPr>
          <p:nvPr>
            <p:ph type="title"/>
          </p:nvPr>
        </p:nvSpPr>
        <p:spPr/>
        <p:txBody>
          <a:bodyPr/>
          <a:lstStyle/>
          <a:p>
            <a:pPr eaLnBrk="1" hangingPunct="1"/>
            <a:r>
              <a:rPr lang="en-US" sz="3800" dirty="0" smtClean="0"/>
              <a:t>International - Anti-Counterfeiting Trade Agreement – ACTA</a:t>
            </a:r>
          </a:p>
        </p:txBody>
      </p:sp>
      <p:sp>
        <p:nvSpPr>
          <p:cNvPr id="38916" name="Rectangle 3"/>
          <p:cNvSpPr>
            <a:spLocks noGrp="1" noChangeArrowheads="1"/>
          </p:cNvSpPr>
          <p:nvPr>
            <p:ph type="body" idx="1"/>
          </p:nvPr>
        </p:nvSpPr>
        <p:spPr>
          <a:xfrm>
            <a:off x="609600" y="1600200"/>
            <a:ext cx="8077200" cy="4800600"/>
          </a:xfrm>
        </p:spPr>
        <p:txBody>
          <a:bodyPr/>
          <a:lstStyle/>
          <a:p>
            <a:pPr eaLnBrk="1" hangingPunct="1"/>
            <a:r>
              <a:rPr lang="en-US" sz="2400" dirty="0" smtClean="0"/>
              <a:t>If ACTA adopted or elements in other legislation </a:t>
            </a:r>
          </a:p>
          <a:p>
            <a:pPr lvl="1" eaLnBrk="1" hangingPunct="1"/>
            <a:r>
              <a:rPr lang="en-US" sz="2200" dirty="0" smtClean="0"/>
              <a:t>Parts of ACTA support health</a:t>
            </a:r>
          </a:p>
          <a:p>
            <a:pPr lvl="2" eaLnBrk="1" hangingPunct="1"/>
            <a:r>
              <a:rPr lang="en-US" sz="2100" dirty="0" smtClean="0"/>
              <a:t>Only to IP rights</a:t>
            </a:r>
          </a:p>
          <a:p>
            <a:pPr lvl="2" eaLnBrk="1" hangingPunct="1"/>
            <a:r>
              <a:rPr lang="en-US" sz="2100" dirty="0" smtClean="0"/>
              <a:t>Burden of proof</a:t>
            </a:r>
          </a:p>
          <a:p>
            <a:pPr lvl="2" eaLnBrk="1" hangingPunct="1"/>
            <a:r>
              <a:rPr lang="en-US" sz="2100" dirty="0" smtClean="0"/>
              <a:t>Commercial scale defined </a:t>
            </a:r>
          </a:p>
          <a:p>
            <a:pPr lvl="1" eaLnBrk="1" hangingPunct="1"/>
            <a:r>
              <a:rPr lang="en-US" sz="2200" dirty="0" smtClean="0"/>
              <a:t>Parts of ACTA that can be refined to protect health</a:t>
            </a:r>
          </a:p>
          <a:p>
            <a:pPr lvl="2" eaLnBrk="1" hangingPunct="1"/>
            <a:r>
              <a:rPr lang="en-US" sz="2100" dirty="0" smtClean="0"/>
              <a:t>Recognize society as a participant</a:t>
            </a:r>
          </a:p>
          <a:p>
            <a:pPr lvl="2" eaLnBrk="1" hangingPunct="1"/>
            <a:r>
              <a:rPr lang="en-US" sz="2100" dirty="0" smtClean="0"/>
              <a:t>Proportionality</a:t>
            </a:r>
          </a:p>
          <a:p>
            <a:pPr lvl="2" eaLnBrk="1" hangingPunct="1"/>
            <a:r>
              <a:rPr lang="en-US" sz="2100" dirty="0" smtClean="0"/>
              <a:t>Mandate destruction/no return to commerce</a:t>
            </a:r>
          </a:p>
          <a:p>
            <a:pPr lvl="2" eaLnBrk="1" hangingPunct="1"/>
            <a:r>
              <a:rPr lang="en-US" sz="2100" dirty="0" smtClean="0"/>
              <a:t>Expedited process/consignee compensation </a:t>
            </a:r>
          </a:p>
          <a:p>
            <a:pPr lvl="2" eaLnBrk="1" hangingPunct="1"/>
            <a:r>
              <a:rPr lang="en-US" sz="2100" dirty="0" smtClean="0"/>
              <a:t>Ex officio</a:t>
            </a:r>
          </a:p>
          <a:p>
            <a:pPr lvl="2" eaLnBrk="1" hangingPunct="1">
              <a:buFont typeface="Wingdings" pitchFamily="2" charset="2"/>
              <a:buNone/>
            </a:pPr>
            <a:r>
              <a:rPr lang="en-US" sz="2100" dirty="0" smtClean="0"/>
              <a:t> </a:t>
            </a:r>
          </a:p>
        </p:txBody>
      </p:sp>
      <p:pic>
        <p:nvPicPr>
          <p:cNvPr id="5" name="ML15.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400800" y="2590800"/>
            <a:ext cx="9906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2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E0B45E2C-FEF3-4D01-A327-50D1A8F700E9}" type="slidenum">
              <a:rPr lang="en-US" smtClean="0"/>
              <a:pPr/>
              <a:t>16</a:t>
            </a:fld>
            <a:endParaRPr lang="en-US" dirty="0" smtClean="0"/>
          </a:p>
        </p:txBody>
      </p:sp>
      <p:sp>
        <p:nvSpPr>
          <p:cNvPr id="39939" name="Rectangle 2"/>
          <p:cNvSpPr>
            <a:spLocks noGrp="1" noChangeArrowheads="1"/>
          </p:cNvSpPr>
          <p:nvPr>
            <p:ph type="title"/>
          </p:nvPr>
        </p:nvSpPr>
        <p:spPr/>
        <p:txBody>
          <a:bodyPr/>
          <a:lstStyle/>
          <a:p>
            <a:pPr eaLnBrk="1" hangingPunct="1"/>
            <a:r>
              <a:rPr lang="en-US" dirty="0" smtClean="0"/>
              <a:t>Regional Activities</a:t>
            </a:r>
          </a:p>
        </p:txBody>
      </p:sp>
      <p:sp>
        <p:nvSpPr>
          <p:cNvPr id="39940" name="Rectangle 3"/>
          <p:cNvSpPr>
            <a:spLocks noGrp="1" noChangeArrowheads="1"/>
          </p:cNvSpPr>
          <p:nvPr>
            <p:ph type="body" idx="1"/>
          </p:nvPr>
        </p:nvSpPr>
        <p:spPr/>
        <p:txBody>
          <a:bodyPr/>
          <a:lstStyle/>
          <a:p>
            <a:pPr eaLnBrk="1" hangingPunct="1">
              <a:lnSpc>
                <a:spcPct val="90000"/>
              </a:lnSpc>
            </a:pPr>
            <a:r>
              <a:rPr lang="en-US" dirty="0" smtClean="0"/>
              <a:t>East Africa Community (EAC) 2009-2010</a:t>
            </a:r>
          </a:p>
          <a:p>
            <a:pPr lvl="1" eaLnBrk="1" hangingPunct="1">
              <a:lnSpc>
                <a:spcPct val="90000"/>
              </a:lnSpc>
            </a:pPr>
            <a:r>
              <a:rPr lang="en-US" dirty="0" smtClean="0"/>
              <a:t>Kenya, Tanzania, Uganda, Zambia</a:t>
            </a:r>
          </a:p>
          <a:p>
            <a:pPr lvl="1" eaLnBrk="1" hangingPunct="1">
              <a:lnSpc>
                <a:spcPct val="90000"/>
              </a:lnSpc>
            </a:pPr>
            <a:r>
              <a:rPr lang="en-US" dirty="0" smtClean="0"/>
              <a:t>Annex 3 – side by side comparison</a:t>
            </a:r>
          </a:p>
          <a:p>
            <a:pPr eaLnBrk="1" hangingPunct="1">
              <a:lnSpc>
                <a:spcPct val="90000"/>
              </a:lnSpc>
            </a:pPr>
            <a:r>
              <a:rPr lang="en-US" dirty="0" smtClean="0"/>
              <a:t>Innovations </a:t>
            </a:r>
          </a:p>
          <a:p>
            <a:pPr lvl="1" eaLnBrk="1" hangingPunct="1">
              <a:lnSpc>
                <a:spcPct val="90000"/>
              </a:lnSpc>
            </a:pPr>
            <a:r>
              <a:rPr lang="en-US" dirty="0" smtClean="0"/>
              <a:t>Comprehensive body of rules </a:t>
            </a:r>
          </a:p>
          <a:p>
            <a:pPr lvl="1" eaLnBrk="1" hangingPunct="1">
              <a:lnSpc>
                <a:spcPct val="90000"/>
              </a:lnSpc>
            </a:pPr>
            <a:r>
              <a:rPr lang="en-US" dirty="0" smtClean="0"/>
              <a:t>An agency, board, department, point person</a:t>
            </a:r>
          </a:p>
          <a:p>
            <a:pPr lvl="1" eaLnBrk="1" hangingPunct="1">
              <a:lnSpc>
                <a:spcPct val="90000"/>
              </a:lnSpc>
            </a:pPr>
            <a:r>
              <a:rPr lang="en-US" dirty="0" smtClean="0"/>
              <a:t>New scope – dual and three prong definitions </a:t>
            </a:r>
          </a:p>
          <a:p>
            <a:pPr lvl="1" eaLnBrk="1" hangingPunct="1">
              <a:lnSpc>
                <a:spcPct val="90000"/>
              </a:lnSpc>
            </a:pPr>
            <a:r>
              <a:rPr lang="en-US" dirty="0" smtClean="0"/>
              <a:t>All actions illegal or criminal  </a:t>
            </a:r>
          </a:p>
          <a:p>
            <a:pPr lvl="1" eaLnBrk="1" hangingPunct="1">
              <a:lnSpc>
                <a:spcPct val="90000"/>
              </a:lnSpc>
            </a:pPr>
            <a:r>
              <a:rPr lang="en-US" dirty="0" smtClean="0"/>
              <a:t>Appoint inspectors and grant powers </a:t>
            </a:r>
          </a:p>
          <a:p>
            <a:pPr lvl="1" eaLnBrk="1" hangingPunct="1">
              <a:lnSpc>
                <a:spcPct val="90000"/>
              </a:lnSpc>
            </a:pPr>
            <a:r>
              <a:rPr lang="en-US" dirty="0" smtClean="0"/>
              <a:t>Example is the EU Medicrime Convention </a:t>
            </a:r>
          </a:p>
          <a:p>
            <a:pPr lvl="1" eaLnBrk="1" hangingPunct="1">
              <a:lnSpc>
                <a:spcPct val="90000"/>
              </a:lnSpc>
            </a:pPr>
            <a:endParaRPr lang="en-US" dirty="0" smtClean="0"/>
          </a:p>
          <a:p>
            <a:pPr lvl="1" eaLnBrk="1" hangingPunct="1">
              <a:lnSpc>
                <a:spcPct val="90000"/>
              </a:lnSpc>
            </a:pPr>
            <a:endParaRPr lang="en-US" dirty="0" smtClean="0"/>
          </a:p>
          <a:p>
            <a:pPr eaLnBrk="1" hangingPunct="1">
              <a:lnSpc>
                <a:spcPct val="90000"/>
              </a:lnSpc>
            </a:pPr>
            <a:endParaRPr lang="en-US" dirty="0" smtClean="0"/>
          </a:p>
          <a:p>
            <a:pPr lvl="1" eaLnBrk="1" hangingPunct="1">
              <a:lnSpc>
                <a:spcPct val="90000"/>
              </a:lnSpc>
              <a:buFont typeface="Wingdings" pitchFamily="2" charset="2"/>
              <a:buNone/>
            </a:pPr>
            <a:endParaRPr lang="en-US" dirty="0" smtClean="0"/>
          </a:p>
        </p:txBody>
      </p:sp>
      <p:pic>
        <p:nvPicPr>
          <p:cNvPr id="5" name="ML16.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629400" y="3048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6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7C9862A4-B876-4DA4-AF46-B6A5AA41B04D}" type="slidenum">
              <a:rPr lang="en-US" smtClean="0"/>
              <a:pPr/>
              <a:t>17</a:t>
            </a:fld>
            <a:endParaRPr lang="en-US" dirty="0" smtClean="0"/>
          </a:p>
        </p:txBody>
      </p:sp>
      <p:sp>
        <p:nvSpPr>
          <p:cNvPr id="40963" name="Rectangle 2"/>
          <p:cNvSpPr>
            <a:spLocks noGrp="1" noChangeArrowheads="1"/>
          </p:cNvSpPr>
          <p:nvPr>
            <p:ph type="title"/>
          </p:nvPr>
        </p:nvSpPr>
        <p:spPr/>
        <p:txBody>
          <a:bodyPr/>
          <a:lstStyle/>
          <a:p>
            <a:pPr eaLnBrk="1" hangingPunct="1"/>
            <a:r>
              <a:rPr lang="en-US" dirty="0" smtClean="0"/>
              <a:t>Definition </a:t>
            </a:r>
          </a:p>
        </p:txBody>
      </p:sp>
      <p:sp>
        <p:nvSpPr>
          <p:cNvPr id="40964" name="Rectangle 3"/>
          <p:cNvSpPr>
            <a:spLocks noGrp="1" noChangeArrowheads="1"/>
          </p:cNvSpPr>
          <p:nvPr>
            <p:ph type="body" idx="1"/>
          </p:nvPr>
        </p:nvSpPr>
        <p:spPr>
          <a:xfrm>
            <a:off x="609600" y="1524000"/>
            <a:ext cx="8077200" cy="4953000"/>
          </a:xfrm>
        </p:spPr>
        <p:txBody>
          <a:bodyPr/>
          <a:lstStyle/>
          <a:p>
            <a:pPr eaLnBrk="1" hangingPunct="1">
              <a:lnSpc>
                <a:spcPct val="90000"/>
              </a:lnSpc>
            </a:pPr>
            <a:r>
              <a:rPr lang="en-US" sz="2400" dirty="0" smtClean="0"/>
              <a:t>Uganda – dual definition </a:t>
            </a:r>
          </a:p>
          <a:p>
            <a:pPr lvl="1" eaLnBrk="1" hangingPunct="1">
              <a:lnSpc>
                <a:spcPct val="90000"/>
              </a:lnSpc>
            </a:pPr>
            <a:r>
              <a:rPr lang="en-US" sz="2200" dirty="0" smtClean="0"/>
              <a:t>Without authority</a:t>
            </a:r>
          </a:p>
          <a:p>
            <a:pPr lvl="1" eaLnBrk="1" hangingPunct="1">
              <a:lnSpc>
                <a:spcPct val="90000"/>
              </a:lnSpc>
            </a:pPr>
            <a:r>
              <a:rPr lang="en-US" sz="2200" dirty="0" smtClean="0"/>
              <a:t>Adds WHO definition of counterfeit medicine </a:t>
            </a:r>
          </a:p>
          <a:p>
            <a:pPr eaLnBrk="1" hangingPunct="1">
              <a:lnSpc>
                <a:spcPct val="90000"/>
              </a:lnSpc>
            </a:pPr>
            <a:r>
              <a:rPr lang="en-US" sz="2400" dirty="0" smtClean="0"/>
              <a:t>Tanzania – crime of counterfeiting </a:t>
            </a:r>
          </a:p>
          <a:p>
            <a:pPr lvl="1" eaLnBrk="1" hangingPunct="1">
              <a:lnSpc>
                <a:spcPct val="90000"/>
              </a:lnSpc>
            </a:pPr>
            <a:r>
              <a:rPr lang="en-US" sz="2200" dirty="0" smtClean="0"/>
              <a:t>Refers to health and safety </a:t>
            </a:r>
          </a:p>
          <a:p>
            <a:pPr eaLnBrk="1" hangingPunct="1">
              <a:lnSpc>
                <a:spcPct val="90000"/>
              </a:lnSpc>
            </a:pPr>
            <a:r>
              <a:rPr lang="en-US" sz="2400" dirty="0" smtClean="0"/>
              <a:t>Zambia distinguishes counterfeits from generic medicines </a:t>
            </a:r>
          </a:p>
          <a:p>
            <a:pPr eaLnBrk="1" hangingPunct="1">
              <a:lnSpc>
                <a:spcPct val="90000"/>
              </a:lnSpc>
            </a:pPr>
            <a:r>
              <a:rPr lang="en-US" sz="2400" dirty="0" smtClean="0"/>
              <a:t>Kenya – enumerates all activities if w/out authority</a:t>
            </a:r>
          </a:p>
          <a:p>
            <a:pPr lvl="1" eaLnBrk="1" hangingPunct="1">
              <a:lnSpc>
                <a:spcPct val="90000"/>
              </a:lnSpc>
            </a:pPr>
            <a:r>
              <a:rPr lang="en-US" sz="2200" dirty="0" smtClean="0"/>
              <a:t>manufacture, production, packaging, re-packaging, labeling or making, whether in Kenya or  elsewhere</a:t>
            </a:r>
          </a:p>
          <a:p>
            <a:pPr lvl="1" eaLnBrk="1" hangingPunct="1">
              <a:lnSpc>
                <a:spcPct val="90000"/>
              </a:lnSpc>
            </a:pPr>
            <a:r>
              <a:rPr lang="en-US" sz="2200" dirty="0" smtClean="0"/>
              <a:t>Includes any and all products</a:t>
            </a:r>
          </a:p>
          <a:p>
            <a:pPr eaLnBrk="1" hangingPunct="1">
              <a:lnSpc>
                <a:spcPct val="90000"/>
              </a:lnSpc>
            </a:pPr>
            <a:r>
              <a:rPr lang="en-US" sz="2400" dirty="0" smtClean="0"/>
              <a:t>India extends IP protection to actual products</a:t>
            </a:r>
          </a:p>
          <a:p>
            <a:pPr lvl="1" eaLnBrk="1" hangingPunct="1">
              <a:lnSpc>
                <a:spcPct val="90000"/>
              </a:lnSpc>
            </a:pPr>
            <a:r>
              <a:rPr lang="en-US" sz="2200" dirty="0" smtClean="0"/>
              <a:t>India – pharmaceuticals and agrochemicals </a:t>
            </a:r>
          </a:p>
          <a:p>
            <a:pPr lvl="1" eaLnBrk="1" hangingPunct="1">
              <a:lnSpc>
                <a:spcPct val="90000"/>
              </a:lnSpc>
              <a:buFont typeface="Wingdings" pitchFamily="2" charset="2"/>
              <a:buNone/>
            </a:pPr>
            <a:endParaRPr lang="en-US" sz="2200" dirty="0" smtClean="0"/>
          </a:p>
        </p:txBody>
      </p:sp>
      <p:pic>
        <p:nvPicPr>
          <p:cNvPr id="5" name="ML17.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5791200" y="457200"/>
            <a:ext cx="8382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3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24B090F8-AFD6-44F2-9A10-302E1F94F84D}" type="slidenum">
              <a:rPr lang="en-US" smtClean="0"/>
              <a:pPr/>
              <a:t>18</a:t>
            </a:fld>
            <a:endParaRPr lang="en-US" dirty="0" smtClean="0"/>
          </a:p>
        </p:txBody>
      </p:sp>
      <p:sp>
        <p:nvSpPr>
          <p:cNvPr id="41987" name="Rectangle 2"/>
          <p:cNvSpPr>
            <a:spLocks noGrp="1" noChangeArrowheads="1"/>
          </p:cNvSpPr>
          <p:nvPr>
            <p:ph type="title"/>
          </p:nvPr>
        </p:nvSpPr>
        <p:spPr/>
        <p:txBody>
          <a:bodyPr/>
          <a:lstStyle/>
          <a:p>
            <a:pPr eaLnBrk="1" hangingPunct="1"/>
            <a:r>
              <a:rPr lang="en-US" dirty="0" smtClean="0"/>
              <a:t>Inspectors and Powers </a:t>
            </a:r>
          </a:p>
        </p:txBody>
      </p:sp>
      <p:sp>
        <p:nvSpPr>
          <p:cNvPr id="41988" name="Rectangle 3"/>
          <p:cNvSpPr>
            <a:spLocks noGrp="1" noChangeArrowheads="1"/>
          </p:cNvSpPr>
          <p:nvPr>
            <p:ph type="body" idx="1"/>
          </p:nvPr>
        </p:nvSpPr>
        <p:spPr>
          <a:xfrm>
            <a:off x="914400" y="1600200"/>
            <a:ext cx="7772400" cy="4724400"/>
          </a:xfrm>
        </p:spPr>
        <p:txBody>
          <a:bodyPr/>
          <a:lstStyle/>
          <a:p>
            <a:pPr eaLnBrk="1" hangingPunct="1"/>
            <a:r>
              <a:rPr lang="en-US" dirty="0" smtClean="0"/>
              <a:t>Focus on inspectors and inspection</a:t>
            </a:r>
          </a:p>
          <a:p>
            <a:pPr lvl="1" eaLnBrk="1" hangingPunct="1"/>
            <a:r>
              <a:rPr lang="en-US" dirty="0" smtClean="0"/>
              <a:t>Forms and procedures</a:t>
            </a:r>
          </a:p>
          <a:p>
            <a:pPr eaLnBrk="1" hangingPunct="1"/>
            <a:r>
              <a:rPr lang="en-US" dirty="0" smtClean="0"/>
              <a:t>All inspectors are counterfeit inspectors</a:t>
            </a:r>
          </a:p>
          <a:p>
            <a:pPr lvl="1" eaLnBrk="1" hangingPunct="1"/>
            <a:r>
              <a:rPr lang="en-US" dirty="0" smtClean="0"/>
              <a:t>Customs, seed, plants, public health, transportation  - all sectors</a:t>
            </a:r>
          </a:p>
          <a:p>
            <a:pPr lvl="1" eaLnBrk="1" hangingPunct="1"/>
            <a:r>
              <a:rPr lang="en-US" dirty="0" smtClean="0"/>
              <a:t>Dual appointments </a:t>
            </a:r>
          </a:p>
          <a:p>
            <a:pPr lvl="1" eaLnBrk="1" hangingPunct="1"/>
            <a:r>
              <a:rPr lang="en-US" dirty="0" smtClean="0"/>
              <a:t>All responsible under new law  </a:t>
            </a:r>
          </a:p>
        </p:txBody>
      </p:sp>
      <p:pic>
        <p:nvPicPr>
          <p:cNvPr id="5" name="ML18.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248400" y="4953000"/>
            <a:ext cx="9906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1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6443DFDF-AB9D-40D8-9488-218DB26F96BD}" type="slidenum">
              <a:rPr lang="en-US" smtClean="0"/>
              <a:pPr/>
              <a:t>19</a:t>
            </a:fld>
            <a:endParaRPr lang="en-US" dirty="0" smtClean="0"/>
          </a:p>
        </p:txBody>
      </p:sp>
      <p:sp>
        <p:nvSpPr>
          <p:cNvPr id="43011" name="Rectangle 2"/>
          <p:cNvSpPr>
            <a:spLocks noGrp="1" noChangeArrowheads="1"/>
          </p:cNvSpPr>
          <p:nvPr>
            <p:ph type="title"/>
          </p:nvPr>
        </p:nvSpPr>
        <p:spPr/>
        <p:txBody>
          <a:bodyPr/>
          <a:lstStyle/>
          <a:p>
            <a:pPr eaLnBrk="1" hangingPunct="1"/>
            <a:r>
              <a:rPr lang="en-US" dirty="0" smtClean="0"/>
              <a:t>EU Medicrime Convention 2010</a:t>
            </a:r>
          </a:p>
        </p:txBody>
      </p:sp>
      <p:sp>
        <p:nvSpPr>
          <p:cNvPr id="43012" name="Rectangle 3"/>
          <p:cNvSpPr>
            <a:spLocks noGrp="1" noChangeArrowheads="1"/>
          </p:cNvSpPr>
          <p:nvPr>
            <p:ph type="body" idx="1"/>
          </p:nvPr>
        </p:nvSpPr>
        <p:spPr>
          <a:xfrm>
            <a:off x="914400" y="1600200"/>
            <a:ext cx="7772400" cy="4724400"/>
          </a:xfrm>
        </p:spPr>
        <p:txBody>
          <a:bodyPr/>
          <a:lstStyle/>
          <a:p>
            <a:pPr eaLnBrk="1" hangingPunct="1">
              <a:lnSpc>
                <a:spcPct val="80000"/>
              </a:lnSpc>
            </a:pPr>
            <a:r>
              <a:rPr lang="en-US" sz="2400" dirty="0" smtClean="0"/>
              <a:t>Counterfeit, </a:t>
            </a:r>
            <a:r>
              <a:rPr lang="en-US" sz="2400" i="1" dirty="0" smtClean="0"/>
              <a:t>and </a:t>
            </a:r>
            <a:r>
              <a:rPr lang="en-US" sz="2400" dirty="0" smtClean="0"/>
              <a:t>illegal and/or substandard</a:t>
            </a:r>
          </a:p>
          <a:p>
            <a:pPr lvl="1" eaLnBrk="1" hangingPunct="1">
              <a:lnSpc>
                <a:spcPct val="80000"/>
              </a:lnSpc>
            </a:pPr>
            <a:r>
              <a:rPr lang="en-US" sz="2400" dirty="0" smtClean="0"/>
              <a:t>Medical product with IP rights or not </a:t>
            </a:r>
          </a:p>
          <a:p>
            <a:pPr lvl="2" eaLnBrk="1" hangingPunct="1">
              <a:lnSpc>
                <a:spcPct val="80000"/>
              </a:lnSpc>
            </a:pPr>
            <a:r>
              <a:rPr lang="en-US" dirty="0" smtClean="0"/>
              <a:t>False representation of identity or source </a:t>
            </a:r>
          </a:p>
          <a:p>
            <a:pPr lvl="2" eaLnBrk="1" hangingPunct="1">
              <a:lnSpc>
                <a:spcPct val="80000"/>
              </a:lnSpc>
            </a:pPr>
            <a:r>
              <a:rPr lang="en-US" dirty="0" smtClean="0"/>
              <a:t>Used for humans and veterinary use</a:t>
            </a:r>
          </a:p>
          <a:p>
            <a:pPr lvl="2" eaLnBrk="1" hangingPunct="1">
              <a:lnSpc>
                <a:spcPct val="80000"/>
              </a:lnSpc>
            </a:pPr>
            <a:r>
              <a:rPr lang="en-US" dirty="0" smtClean="0"/>
              <a:t>Whether generic or not, excipients, API, devices, finished</a:t>
            </a:r>
          </a:p>
          <a:p>
            <a:pPr eaLnBrk="1" hangingPunct="1">
              <a:lnSpc>
                <a:spcPct val="80000"/>
              </a:lnSpc>
            </a:pPr>
            <a:r>
              <a:rPr lang="en-US" sz="2500" dirty="0" smtClean="0"/>
              <a:t>Start to finish: manufacture, supply, labels, package, storage, transport</a:t>
            </a:r>
          </a:p>
          <a:p>
            <a:pPr eaLnBrk="1" hangingPunct="1">
              <a:lnSpc>
                <a:spcPct val="80000"/>
              </a:lnSpc>
            </a:pPr>
            <a:r>
              <a:rPr lang="en-US" sz="2400" dirty="0" smtClean="0"/>
              <a:t>Cooperation within and between law enforcement and other agencies </a:t>
            </a:r>
          </a:p>
          <a:p>
            <a:pPr eaLnBrk="1" hangingPunct="1">
              <a:lnSpc>
                <a:spcPct val="80000"/>
              </a:lnSpc>
            </a:pPr>
            <a:r>
              <a:rPr lang="en-US" sz="2400" dirty="0" smtClean="0"/>
              <a:t>Prevention, and victim/witness protection</a:t>
            </a:r>
          </a:p>
          <a:p>
            <a:pPr eaLnBrk="1" hangingPunct="1">
              <a:lnSpc>
                <a:spcPct val="80000"/>
              </a:lnSpc>
            </a:pPr>
            <a:r>
              <a:rPr lang="en-US" sz="2400" dirty="0" smtClean="0"/>
              <a:t>Central monitoring body</a:t>
            </a:r>
          </a:p>
          <a:p>
            <a:pPr eaLnBrk="1" hangingPunct="1">
              <a:lnSpc>
                <a:spcPct val="80000"/>
              </a:lnSpc>
            </a:pPr>
            <a:r>
              <a:rPr lang="en-US" sz="2400" dirty="0" smtClean="0"/>
              <a:t>See also Singapore – early adopter </a:t>
            </a:r>
          </a:p>
        </p:txBody>
      </p:sp>
      <p:pic>
        <p:nvPicPr>
          <p:cNvPr id="5" name="ML19.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7315200" y="55626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1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6B4329C2-6ABF-4AA4-B03D-1C1CEBFF5F4D}" type="slidenum">
              <a:rPr lang="en-US" smtClean="0"/>
              <a:pPr/>
              <a:t>2</a:t>
            </a:fld>
            <a:endParaRPr lang="en-US" dirty="0" smtClean="0"/>
          </a:p>
        </p:txBody>
      </p:sp>
      <p:sp>
        <p:nvSpPr>
          <p:cNvPr id="26627" name="Rectangle 2"/>
          <p:cNvSpPr>
            <a:spLocks noGrp="1" noChangeArrowheads="1"/>
          </p:cNvSpPr>
          <p:nvPr>
            <p:ph type="title"/>
          </p:nvPr>
        </p:nvSpPr>
        <p:spPr/>
        <p:txBody>
          <a:bodyPr/>
          <a:lstStyle/>
          <a:p>
            <a:pPr algn="ctr" eaLnBrk="1" hangingPunct="1"/>
            <a:r>
              <a:rPr lang="en-US" b="1" dirty="0" smtClean="0">
                <a:solidFill>
                  <a:srgbClr val="FF0000"/>
                </a:solidFill>
              </a:rPr>
              <a:t>STOP</a:t>
            </a:r>
            <a:r>
              <a:rPr lang="en-US" dirty="0" smtClean="0"/>
              <a:t> </a:t>
            </a:r>
          </a:p>
        </p:txBody>
      </p:sp>
      <p:sp>
        <p:nvSpPr>
          <p:cNvPr id="26628" name="Rectangle 3"/>
          <p:cNvSpPr>
            <a:spLocks noGrp="1" noChangeArrowheads="1"/>
          </p:cNvSpPr>
          <p:nvPr>
            <p:ph type="body" idx="1"/>
          </p:nvPr>
        </p:nvSpPr>
        <p:spPr/>
        <p:txBody>
          <a:bodyPr/>
          <a:lstStyle/>
          <a:p>
            <a:pPr eaLnBrk="1" hangingPunct="1"/>
            <a:r>
              <a:rPr lang="en-US" dirty="0" smtClean="0"/>
              <a:t>Pre-Class Assignment? Is it done? If not please do so before starting this course.</a:t>
            </a:r>
          </a:p>
          <a:p>
            <a:pPr eaLnBrk="1" hangingPunct="1"/>
            <a:r>
              <a:rPr lang="en-US" dirty="0" smtClean="0"/>
              <a:t>First: please read the report in full. </a:t>
            </a:r>
          </a:p>
          <a:p>
            <a:pPr eaLnBrk="1" hangingPunct="1"/>
            <a:r>
              <a:rPr lang="en-US" dirty="0" smtClean="0"/>
              <a:t>Second: Collect any and all national laws that relate to counterfeiting and conduct an assessment using the course tool. </a:t>
            </a:r>
          </a:p>
          <a:p>
            <a:pPr eaLnBrk="1" hangingPunct="1"/>
            <a:r>
              <a:rPr lang="en-US" dirty="0" smtClean="0"/>
              <a:t> Project website: www.counterfeitgoodshealth.net </a:t>
            </a:r>
          </a:p>
          <a:p>
            <a:pPr eaLnBrk="1" hangingPunct="1">
              <a:lnSpc>
                <a:spcPct val="90000"/>
              </a:lnSpc>
              <a:buNone/>
            </a:pPr>
            <a:r>
              <a:rPr lang="en-US" dirty="0" smtClean="0"/>
              <a:t>	</a:t>
            </a:r>
          </a:p>
          <a:p>
            <a:pPr eaLnBrk="1" hangingPunct="1">
              <a:lnSpc>
                <a:spcPct val="90000"/>
              </a:lnSpc>
              <a:buNone/>
            </a:pPr>
            <a:r>
              <a:rPr lang="en-US" dirty="0" smtClean="0"/>
              <a:t>		The audio will open as each slide opens</a:t>
            </a:r>
            <a:r>
              <a:rPr lang="en-US" sz="2400" b="1" dirty="0" smtClean="0"/>
              <a:t>. </a:t>
            </a:r>
          </a:p>
          <a:p>
            <a:pPr eaLnBrk="1" hangingPunct="1">
              <a:buFont typeface="Wingdings" pitchFamily="2" charset="2"/>
              <a:buNone/>
            </a:pPr>
            <a:endParaRPr lang="en-US" dirty="0" smtClean="0"/>
          </a:p>
        </p:txBody>
      </p:sp>
      <p:pic>
        <p:nvPicPr>
          <p:cNvPr id="2" name="ML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76400" y="52828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23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A6628F3F-0A6E-4C8D-B55E-2906D31DF994}" type="slidenum">
              <a:rPr lang="en-US" smtClean="0"/>
              <a:pPr/>
              <a:t>20</a:t>
            </a:fld>
            <a:endParaRPr lang="en-US" dirty="0" smtClean="0"/>
          </a:p>
        </p:txBody>
      </p:sp>
      <p:sp>
        <p:nvSpPr>
          <p:cNvPr id="44035" name="Rectangle 2"/>
          <p:cNvSpPr>
            <a:spLocks noGrp="1" noChangeArrowheads="1"/>
          </p:cNvSpPr>
          <p:nvPr>
            <p:ph type="title"/>
          </p:nvPr>
        </p:nvSpPr>
        <p:spPr/>
        <p:txBody>
          <a:bodyPr/>
          <a:lstStyle/>
          <a:p>
            <a:pPr eaLnBrk="1" hangingPunct="1"/>
            <a:r>
              <a:rPr lang="en-US" dirty="0" smtClean="0"/>
              <a:t>National </a:t>
            </a:r>
          </a:p>
        </p:txBody>
      </p:sp>
      <p:sp>
        <p:nvSpPr>
          <p:cNvPr id="44036" name="Rectangle 3"/>
          <p:cNvSpPr>
            <a:spLocks noGrp="1" noChangeArrowheads="1"/>
          </p:cNvSpPr>
          <p:nvPr>
            <p:ph type="body" idx="1"/>
          </p:nvPr>
        </p:nvSpPr>
        <p:spPr/>
        <p:txBody>
          <a:bodyPr/>
          <a:lstStyle/>
          <a:p>
            <a:pPr eaLnBrk="1" hangingPunct="1"/>
            <a:r>
              <a:rPr lang="en-US" dirty="0" smtClean="0"/>
              <a:t>Prioritizing Resources</a:t>
            </a:r>
          </a:p>
          <a:p>
            <a:pPr eaLnBrk="1" hangingPunct="1"/>
            <a:r>
              <a:rPr lang="en-US" dirty="0" smtClean="0"/>
              <a:t>Crimes and Sanctions</a:t>
            </a:r>
          </a:p>
          <a:p>
            <a:pPr eaLnBrk="1" hangingPunct="1"/>
            <a:r>
              <a:rPr lang="en-US" dirty="0" smtClean="0"/>
              <a:t>Standards – food and toys </a:t>
            </a:r>
          </a:p>
          <a:p>
            <a:pPr eaLnBrk="1" hangingPunct="1"/>
            <a:r>
              <a:rPr lang="en-US" dirty="0" smtClean="0"/>
              <a:t>Customs</a:t>
            </a:r>
          </a:p>
          <a:p>
            <a:pPr eaLnBrk="1" hangingPunct="1"/>
            <a:r>
              <a:rPr lang="en-US" dirty="0" smtClean="0"/>
              <a:t>Technology and the Internet  </a:t>
            </a:r>
          </a:p>
        </p:txBody>
      </p:sp>
      <p:pic>
        <p:nvPicPr>
          <p:cNvPr id="5" name="ML20.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5867400" y="4572000"/>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4FFB0816-00D3-450A-99BE-BDC00EE5A28B}" type="slidenum">
              <a:rPr lang="en-US" smtClean="0"/>
              <a:pPr/>
              <a:t>21</a:t>
            </a:fld>
            <a:endParaRPr lang="en-US" dirty="0" smtClean="0"/>
          </a:p>
        </p:txBody>
      </p:sp>
      <p:sp>
        <p:nvSpPr>
          <p:cNvPr id="45059" name="Rectangle 2"/>
          <p:cNvSpPr>
            <a:spLocks noGrp="1" noChangeArrowheads="1"/>
          </p:cNvSpPr>
          <p:nvPr>
            <p:ph type="title"/>
          </p:nvPr>
        </p:nvSpPr>
        <p:spPr/>
        <p:txBody>
          <a:bodyPr/>
          <a:lstStyle/>
          <a:p>
            <a:pPr eaLnBrk="1" hangingPunct="1"/>
            <a:r>
              <a:rPr lang="en-US" dirty="0" smtClean="0"/>
              <a:t>Prioritizing Resources </a:t>
            </a:r>
          </a:p>
        </p:txBody>
      </p:sp>
      <p:sp>
        <p:nvSpPr>
          <p:cNvPr id="45060" name="Rectangle 3"/>
          <p:cNvSpPr>
            <a:spLocks noGrp="1" noChangeArrowheads="1"/>
          </p:cNvSpPr>
          <p:nvPr>
            <p:ph type="body" idx="1"/>
          </p:nvPr>
        </p:nvSpPr>
        <p:spPr/>
        <p:txBody>
          <a:bodyPr/>
          <a:lstStyle/>
          <a:p>
            <a:pPr eaLnBrk="1" hangingPunct="1">
              <a:lnSpc>
                <a:spcPct val="90000"/>
              </a:lnSpc>
            </a:pPr>
            <a:r>
              <a:rPr lang="en-US" dirty="0" smtClean="0"/>
              <a:t>A national strategic law enforcement plan </a:t>
            </a:r>
          </a:p>
          <a:p>
            <a:pPr lvl="1" eaLnBrk="1" hangingPunct="1">
              <a:lnSpc>
                <a:spcPct val="90000"/>
              </a:lnSpc>
            </a:pPr>
            <a:r>
              <a:rPr lang="en-US" dirty="0" smtClean="0"/>
              <a:t>identify structural weaknesses; </a:t>
            </a:r>
          </a:p>
          <a:p>
            <a:pPr lvl="1" eaLnBrk="1" hangingPunct="1">
              <a:lnSpc>
                <a:spcPct val="90000"/>
              </a:lnSpc>
            </a:pPr>
            <a:r>
              <a:rPr lang="en-US" dirty="0" smtClean="0"/>
              <a:t>share information across departments;</a:t>
            </a:r>
          </a:p>
          <a:p>
            <a:pPr lvl="1" eaLnBrk="1" hangingPunct="1">
              <a:lnSpc>
                <a:spcPct val="90000"/>
              </a:lnSpc>
            </a:pPr>
            <a:r>
              <a:rPr lang="en-US" dirty="0" smtClean="0"/>
              <a:t>strengthen other countries; </a:t>
            </a:r>
          </a:p>
          <a:p>
            <a:pPr lvl="1" eaLnBrk="1" hangingPunct="1">
              <a:lnSpc>
                <a:spcPct val="90000"/>
              </a:lnSpc>
            </a:pPr>
            <a:r>
              <a:rPr lang="en-US" dirty="0" smtClean="0"/>
              <a:t>develop int’l standards and enforcement policies; </a:t>
            </a:r>
          </a:p>
          <a:p>
            <a:pPr lvl="1" eaLnBrk="1" hangingPunct="1">
              <a:lnSpc>
                <a:spcPct val="90000"/>
              </a:lnSpc>
            </a:pPr>
            <a:r>
              <a:rPr lang="en-US" dirty="0" smtClean="0"/>
              <a:t>work with other countries to crack down;</a:t>
            </a:r>
          </a:p>
          <a:p>
            <a:pPr lvl="1" eaLnBrk="1" hangingPunct="1">
              <a:lnSpc>
                <a:spcPct val="90000"/>
              </a:lnSpc>
            </a:pPr>
            <a:r>
              <a:rPr lang="en-US" dirty="0" smtClean="0"/>
              <a:t>add enhanced penalties for IP violations; </a:t>
            </a:r>
          </a:p>
          <a:p>
            <a:pPr lvl="1" eaLnBrk="1" hangingPunct="1">
              <a:lnSpc>
                <a:spcPct val="90000"/>
              </a:lnSpc>
            </a:pPr>
            <a:r>
              <a:rPr lang="en-US" dirty="0" smtClean="0"/>
              <a:t>mandate evaluation; and  </a:t>
            </a:r>
          </a:p>
          <a:p>
            <a:pPr lvl="1" eaLnBrk="1" hangingPunct="1">
              <a:lnSpc>
                <a:spcPct val="90000"/>
              </a:lnSpc>
            </a:pPr>
            <a:r>
              <a:rPr lang="en-US" dirty="0" smtClean="0"/>
              <a:t>IP Czar. </a:t>
            </a:r>
          </a:p>
        </p:txBody>
      </p:sp>
      <p:pic>
        <p:nvPicPr>
          <p:cNvPr id="5" name="ML21.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400800" y="5410200"/>
            <a:ext cx="9906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BAE5C6A3-C9E1-4D01-B1C6-1383F19C37BA}" type="slidenum">
              <a:rPr lang="en-US" smtClean="0"/>
              <a:pPr/>
              <a:t>22</a:t>
            </a:fld>
            <a:endParaRPr lang="en-US" dirty="0" smtClean="0"/>
          </a:p>
        </p:txBody>
      </p:sp>
      <p:sp>
        <p:nvSpPr>
          <p:cNvPr id="46083" name="Rectangle 2"/>
          <p:cNvSpPr>
            <a:spLocks noGrp="1" noChangeArrowheads="1"/>
          </p:cNvSpPr>
          <p:nvPr>
            <p:ph type="title"/>
          </p:nvPr>
        </p:nvSpPr>
        <p:spPr/>
        <p:txBody>
          <a:bodyPr/>
          <a:lstStyle/>
          <a:p>
            <a:pPr eaLnBrk="1" hangingPunct="1"/>
            <a:r>
              <a:rPr lang="en-US" dirty="0" smtClean="0"/>
              <a:t>Crimes and Sanctions </a:t>
            </a:r>
          </a:p>
        </p:txBody>
      </p:sp>
      <p:sp>
        <p:nvSpPr>
          <p:cNvPr id="46084" name="Rectangle 3"/>
          <p:cNvSpPr>
            <a:spLocks noGrp="1" noChangeArrowheads="1"/>
          </p:cNvSpPr>
          <p:nvPr>
            <p:ph type="body" idx="1"/>
          </p:nvPr>
        </p:nvSpPr>
        <p:spPr>
          <a:xfrm>
            <a:off x="914400" y="1600200"/>
            <a:ext cx="7772400" cy="4876800"/>
          </a:xfrm>
        </p:spPr>
        <p:txBody>
          <a:bodyPr/>
          <a:lstStyle/>
          <a:p>
            <a:pPr eaLnBrk="1" hangingPunct="1">
              <a:lnSpc>
                <a:spcPct val="80000"/>
              </a:lnSpc>
            </a:pPr>
            <a:r>
              <a:rPr lang="en-US" sz="2200" dirty="0" smtClean="0"/>
              <a:t>Crimes </a:t>
            </a:r>
          </a:p>
          <a:p>
            <a:pPr lvl="1" eaLnBrk="1" hangingPunct="1">
              <a:lnSpc>
                <a:spcPct val="80000"/>
              </a:lnSpc>
            </a:pPr>
            <a:r>
              <a:rPr lang="en-US" sz="2200" dirty="0" smtClean="0"/>
              <a:t>Trafficking in labels and packaging with knowledge</a:t>
            </a:r>
          </a:p>
          <a:p>
            <a:pPr lvl="1" eaLnBrk="1" hangingPunct="1">
              <a:lnSpc>
                <a:spcPct val="80000"/>
              </a:lnSpc>
            </a:pPr>
            <a:r>
              <a:rPr lang="en-US" sz="2200" dirty="0" smtClean="0"/>
              <a:t>Manufacture, storage</a:t>
            </a:r>
          </a:p>
          <a:p>
            <a:pPr eaLnBrk="1" hangingPunct="1">
              <a:lnSpc>
                <a:spcPct val="80000"/>
              </a:lnSpc>
            </a:pPr>
            <a:r>
              <a:rPr lang="en-US" sz="2200" dirty="0" smtClean="0"/>
              <a:t>Sanctions</a:t>
            </a:r>
          </a:p>
          <a:p>
            <a:pPr lvl="1" eaLnBrk="1" hangingPunct="1">
              <a:lnSpc>
                <a:spcPct val="80000"/>
              </a:lnSpc>
            </a:pPr>
            <a:r>
              <a:rPr lang="en-US" sz="2200" dirty="0" smtClean="0"/>
              <a:t>Raising base level offense if conscious or reckless disregard to serious bodily injury</a:t>
            </a:r>
          </a:p>
          <a:p>
            <a:pPr lvl="1" eaLnBrk="1" hangingPunct="1">
              <a:lnSpc>
                <a:spcPct val="80000"/>
              </a:lnSpc>
            </a:pPr>
            <a:r>
              <a:rPr lang="en-US" sz="2200" dirty="0" smtClean="0"/>
              <a:t>More jail time</a:t>
            </a:r>
          </a:p>
          <a:p>
            <a:pPr lvl="1" eaLnBrk="1" hangingPunct="1">
              <a:lnSpc>
                <a:spcPct val="80000"/>
              </a:lnSpc>
            </a:pPr>
            <a:r>
              <a:rPr lang="en-US" sz="2200" dirty="0" smtClean="0"/>
              <a:t>Specific penalties for counterfeit drugs</a:t>
            </a:r>
          </a:p>
          <a:p>
            <a:pPr lvl="1" eaLnBrk="1" hangingPunct="1">
              <a:lnSpc>
                <a:spcPct val="80000"/>
              </a:lnSpc>
            </a:pPr>
            <a:r>
              <a:rPr lang="en-US" sz="2200" dirty="0" smtClean="0"/>
              <a:t>Now serious gravity crimes</a:t>
            </a:r>
          </a:p>
          <a:p>
            <a:pPr lvl="1" eaLnBrk="1" hangingPunct="1">
              <a:lnSpc>
                <a:spcPct val="80000"/>
              </a:lnSpc>
            </a:pPr>
            <a:r>
              <a:rPr lang="en-US" sz="2200" dirty="0" smtClean="0"/>
              <a:t>Death sentence for counterfeits that cause death </a:t>
            </a:r>
          </a:p>
          <a:p>
            <a:pPr lvl="1" eaLnBrk="1" hangingPunct="1">
              <a:lnSpc>
                <a:spcPct val="80000"/>
              </a:lnSpc>
            </a:pPr>
            <a:r>
              <a:rPr lang="en-US" sz="2200" dirty="0" smtClean="0"/>
              <a:t>Corporate manslaughter </a:t>
            </a:r>
          </a:p>
          <a:p>
            <a:pPr lvl="2" eaLnBrk="1" hangingPunct="1">
              <a:lnSpc>
                <a:spcPct val="80000"/>
              </a:lnSpc>
            </a:pPr>
            <a:r>
              <a:rPr lang="en-US" sz="2100" dirty="0" smtClean="0"/>
              <a:t>If gross breach of duty of care</a:t>
            </a:r>
          </a:p>
          <a:p>
            <a:pPr lvl="2" eaLnBrk="1" hangingPunct="1">
              <a:lnSpc>
                <a:spcPct val="80000"/>
              </a:lnSpc>
            </a:pPr>
            <a:r>
              <a:rPr lang="en-US" sz="2100" dirty="0" smtClean="0"/>
              <a:t>Or actions contribute to fatal incident</a:t>
            </a:r>
          </a:p>
          <a:p>
            <a:pPr lvl="1" eaLnBrk="1" hangingPunct="1">
              <a:lnSpc>
                <a:spcPct val="80000"/>
              </a:lnSpc>
            </a:pPr>
            <a:r>
              <a:rPr lang="en-US" sz="2200" dirty="0" smtClean="0"/>
              <a:t>Increased penalties spurious or adulterated products</a:t>
            </a:r>
          </a:p>
          <a:p>
            <a:pPr eaLnBrk="1" hangingPunct="1">
              <a:lnSpc>
                <a:spcPct val="80000"/>
              </a:lnSpc>
            </a:pPr>
            <a:endParaRPr lang="en-US" sz="2400" dirty="0" smtClean="0"/>
          </a:p>
        </p:txBody>
      </p:sp>
      <p:pic>
        <p:nvPicPr>
          <p:cNvPr id="5" name="ML22.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781800" y="381000"/>
            <a:ext cx="11430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CAFD3BAD-309C-4915-80B2-B40F3DAD755D}" type="slidenum">
              <a:rPr lang="en-US" smtClean="0"/>
              <a:pPr/>
              <a:t>23</a:t>
            </a:fld>
            <a:endParaRPr lang="en-US" dirty="0" smtClean="0"/>
          </a:p>
        </p:txBody>
      </p:sp>
      <p:sp>
        <p:nvSpPr>
          <p:cNvPr id="47107" name="Rectangle 2"/>
          <p:cNvSpPr>
            <a:spLocks noGrp="1" noChangeArrowheads="1"/>
          </p:cNvSpPr>
          <p:nvPr>
            <p:ph type="title"/>
          </p:nvPr>
        </p:nvSpPr>
        <p:spPr/>
        <p:txBody>
          <a:bodyPr/>
          <a:lstStyle/>
          <a:p>
            <a:pPr eaLnBrk="1" hangingPunct="1"/>
            <a:r>
              <a:rPr lang="en-US" dirty="0" smtClean="0"/>
              <a:t>Standards </a:t>
            </a:r>
          </a:p>
        </p:txBody>
      </p:sp>
      <p:sp>
        <p:nvSpPr>
          <p:cNvPr id="47108" name="Rectangle 3"/>
          <p:cNvSpPr>
            <a:spLocks noGrp="1" noChangeArrowheads="1"/>
          </p:cNvSpPr>
          <p:nvPr>
            <p:ph type="body" idx="1"/>
          </p:nvPr>
        </p:nvSpPr>
        <p:spPr>
          <a:xfrm>
            <a:off x="685800" y="1524000"/>
            <a:ext cx="8001000" cy="4606925"/>
          </a:xfrm>
        </p:spPr>
        <p:txBody>
          <a:bodyPr/>
          <a:lstStyle/>
          <a:p>
            <a:pPr marL="342900" lvl="1" indent="-342900" eaLnBrk="1" hangingPunct="1">
              <a:buClr>
                <a:schemeClr val="folHlink"/>
              </a:buClr>
              <a:buSzPct val="90000"/>
            </a:pPr>
            <a:r>
              <a:rPr lang="en-US" sz="2400" dirty="0" smtClean="0"/>
              <a:t>Regulatory principles that can be adapted to context and used in:</a:t>
            </a:r>
          </a:p>
          <a:p>
            <a:pPr eaLnBrk="1" hangingPunct="1"/>
            <a:r>
              <a:rPr lang="en-US" sz="2400" dirty="0" smtClean="0"/>
              <a:t>Supply chain management</a:t>
            </a:r>
          </a:p>
          <a:p>
            <a:pPr lvl="1" eaLnBrk="1" hangingPunct="1"/>
            <a:r>
              <a:rPr lang="en-US" sz="2400" dirty="0" smtClean="0"/>
              <a:t>Place burden on supplier </a:t>
            </a:r>
          </a:p>
          <a:p>
            <a:pPr lvl="2" eaLnBrk="1" hangingPunct="1"/>
            <a:r>
              <a:rPr lang="en-US" sz="2400" dirty="0" smtClean="0"/>
              <a:t>To perform supplier verification </a:t>
            </a:r>
          </a:p>
          <a:p>
            <a:pPr lvl="2" eaLnBrk="1" hangingPunct="1"/>
            <a:r>
              <a:rPr lang="en-US" sz="2400" dirty="0" smtClean="0"/>
              <a:t>Provide certificate of compliance with standards based on risk criteria  and principles</a:t>
            </a:r>
          </a:p>
          <a:p>
            <a:pPr eaLnBrk="1" hangingPunct="1"/>
            <a:r>
              <a:rPr lang="en-US" sz="2400" dirty="0" smtClean="0"/>
              <a:t>Grant powers to regulators </a:t>
            </a:r>
          </a:p>
          <a:p>
            <a:pPr lvl="1" eaLnBrk="1" hangingPunct="1"/>
            <a:r>
              <a:rPr lang="en-US" sz="2400" dirty="0" smtClean="0"/>
              <a:t>Mandatory recall authority</a:t>
            </a:r>
          </a:p>
          <a:p>
            <a:pPr lvl="1" eaLnBrk="1" hangingPunct="1"/>
            <a:r>
              <a:rPr lang="en-US" sz="2400" dirty="0" smtClean="0"/>
              <a:t>Power to block imports from facilities that refuse inspection </a:t>
            </a:r>
          </a:p>
          <a:p>
            <a:pPr lvl="1" eaLnBrk="1" hangingPunct="1"/>
            <a:r>
              <a:rPr lang="en-US" sz="2400" dirty="0" smtClean="0"/>
              <a:t>Assessment procedures </a:t>
            </a:r>
          </a:p>
        </p:txBody>
      </p:sp>
      <p:pic>
        <p:nvPicPr>
          <p:cNvPr id="5" name="ML2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096000" y="381000"/>
            <a:ext cx="9906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1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D96EAB40-3BBB-4D28-9398-C45AC3A2C5F5}" type="slidenum">
              <a:rPr lang="en-US" smtClean="0"/>
              <a:pPr/>
              <a:t>24</a:t>
            </a:fld>
            <a:endParaRPr lang="en-US" dirty="0" smtClean="0"/>
          </a:p>
        </p:txBody>
      </p:sp>
      <p:sp>
        <p:nvSpPr>
          <p:cNvPr id="49155" name="Rectangle 2"/>
          <p:cNvSpPr>
            <a:spLocks noGrp="1" noChangeArrowheads="1"/>
          </p:cNvSpPr>
          <p:nvPr>
            <p:ph type="title"/>
          </p:nvPr>
        </p:nvSpPr>
        <p:spPr/>
        <p:txBody>
          <a:bodyPr/>
          <a:lstStyle/>
          <a:p>
            <a:pPr eaLnBrk="1" hangingPunct="1"/>
            <a:r>
              <a:rPr lang="en-US" sz="4000" dirty="0" smtClean="0"/>
              <a:t>Customs, Technology and Internet</a:t>
            </a:r>
          </a:p>
        </p:txBody>
      </p:sp>
      <p:sp>
        <p:nvSpPr>
          <p:cNvPr id="49156" name="Rectangle 3"/>
          <p:cNvSpPr>
            <a:spLocks noGrp="1" noChangeArrowheads="1"/>
          </p:cNvSpPr>
          <p:nvPr>
            <p:ph type="body" idx="1"/>
          </p:nvPr>
        </p:nvSpPr>
        <p:spPr>
          <a:xfrm>
            <a:off x="685800" y="1524000"/>
            <a:ext cx="8001000" cy="4800600"/>
          </a:xfrm>
        </p:spPr>
        <p:txBody>
          <a:bodyPr/>
          <a:lstStyle/>
          <a:p>
            <a:pPr eaLnBrk="1" hangingPunct="1"/>
            <a:r>
              <a:rPr lang="en-US" dirty="0" smtClean="0"/>
              <a:t>Customs; unions and authority to act</a:t>
            </a:r>
          </a:p>
          <a:p>
            <a:pPr lvl="1" eaLnBrk="1" hangingPunct="1"/>
            <a:r>
              <a:rPr lang="en-US" sz="2400" dirty="0" smtClean="0"/>
              <a:t>Add to list of prohibited and restricted goods</a:t>
            </a:r>
          </a:p>
          <a:p>
            <a:pPr lvl="1" eaLnBrk="1" hangingPunct="1"/>
            <a:r>
              <a:rPr lang="en-US" sz="2400" dirty="0" smtClean="0"/>
              <a:t>Grant broader jurisdiction, discretion – ex officio authority</a:t>
            </a:r>
          </a:p>
          <a:p>
            <a:pPr eaLnBrk="1" hangingPunct="1"/>
            <a:r>
              <a:rPr lang="en-US" dirty="0" smtClean="0"/>
              <a:t>Technology</a:t>
            </a:r>
          </a:p>
          <a:p>
            <a:pPr lvl="1" eaLnBrk="1" hangingPunct="1"/>
            <a:r>
              <a:rPr lang="en-US" sz="2400" dirty="0" smtClean="0"/>
              <a:t>Bar codes with serialization 1</a:t>
            </a:r>
            <a:r>
              <a:rPr lang="en-US" sz="2400" baseline="30000" dirty="0" smtClean="0"/>
              <a:t>st</a:t>
            </a:r>
            <a:r>
              <a:rPr lang="en-US" sz="2400" dirty="0" smtClean="0"/>
              <a:t>, 2</a:t>
            </a:r>
            <a:r>
              <a:rPr lang="en-US" sz="2400" baseline="30000" dirty="0" smtClean="0"/>
              <a:t>nd</a:t>
            </a:r>
            <a:r>
              <a:rPr lang="en-US" sz="2400" dirty="0" smtClean="0"/>
              <a:t> , 3</a:t>
            </a:r>
            <a:r>
              <a:rPr lang="en-US" sz="2400" baseline="30000" dirty="0" smtClean="0"/>
              <a:t>rd</a:t>
            </a:r>
            <a:r>
              <a:rPr lang="en-US" sz="2400" dirty="0" smtClean="0"/>
              <a:t> level packaging</a:t>
            </a:r>
          </a:p>
          <a:p>
            <a:pPr lvl="1" eaLnBrk="1" hangingPunct="1"/>
            <a:r>
              <a:rPr lang="en-US" sz="2400" dirty="0" smtClean="0"/>
              <a:t>File copy of C of A and retain samples for later testing/reference</a:t>
            </a:r>
          </a:p>
          <a:p>
            <a:pPr eaLnBrk="1" hangingPunct="1"/>
            <a:r>
              <a:rPr lang="en-US" dirty="0" smtClean="0"/>
              <a:t>Internet </a:t>
            </a:r>
          </a:p>
          <a:p>
            <a:pPr lvl="1" eaLnBrk="1" hangingPunct="1"/>
            <a:r>
              <a:rPr lang="en-US" sz="2400" dirty="0" smtClean="0"/>
              <a:t>Limit ISP liability</a:t>
            </a:r>
          </a:p>
        </p:txBody>
      </p:sp>
      <p:pic>
        <p:nvPicPr>
          <p:cNvPr id="5" name="ML24.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5791200" y="5334000"/>
            <a:ext cx="9144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FF451A77-5220-4642-9061-18ED0C189C4D}" type="slidenum">
              <a:rPr lang="en-US" smtClean="0"/>
              <a:pPr/>
              <a:t>25</a:t>
            </a:fld>
            <a:endParaRPr lang="en-US" dirty="0" smtClean="0"/>
          </a:p>
        </p:txBody>
      </p:sp>
      <p:sp>
        <p:nvSpPr>
          <p:cNvPr id="50179" name="Rectangle 2"/>
          <p:cNvSpPr>
            <a:spLocks noGrp="1" noChangeArrowheads="1"/>
          </p:cNvSpPr>
          <p:nvPr>
            <p:ph type="title"/>
          </p:nvPr>
        </p:nvSpPr>
        <p:spPr/>
        <p:txBody>
          <a:bodyPr/>
          <a:lstStyle/>
          <a:p>
            <a:pPr eaLnBrk="1" hangingPunct="1"/>
            <a:r>
              <a:rPr lang="en-US" dirty="0" smtClean="0"/>
              <a:t>Legislative Recommendations </a:t>
            </a:r>
          </a:p>
        </p:txBody>
      </p:sp>
      <p:sp>
        <p:nvSpPr>
          <p:cNvPr id="50180" name="Rectangle 3"/>
          <p:cNvSpPr>
            <a:spLocks noGrp="1" noChangeArrowheads="1"/>
          </p:cNvSpPr>
          <p:nvPr>
            <p:ph type="body" idx="1"/>
          </p:nvPr>
        </p:nvSpPr>
        <p:spPr/>
        <p:txBody>
          <a:bodyPr/>
          <a:lstStyle/>
          <a:p>
            <a:pPr eaLnBrk="1" hangingPunct="1">
              <a:lnSpc>
                <a:spcPct val="90000"/>
              </a:lnSpc>
            </a:pPr>
            <a:r>
              <a:rPr lang="en-US" dirty="0" smtClean="0"/>
              <a:t>1. Empower regulators and law enforcement</a:t>
            </a:r>
          </a:p>
          <a:p>
            <a:pPr lvl="1" eaLnBrk="1" hangingPunct="1">
              <a:lnSpc>
                <a:spcPct val="90000"/>
              </a:lnSpc>
            </a:pPr>
            <a:r>
              <a:rPr lang="en-US" dirty="0" smtClean="0"/>
              <a:t>To act against  SIC products: </a:t>
            </a:r>
          </a:p>
          <a:p>
            <a:pPr lvl="2" eaLnBrk="1" hangingPunct="1">
              <a:lnSpc>
                <a:spcPct val="90000"/>
              </a:lnSpc>
            </a:pPr>
            <a:r>
              <a:rPr lang="en-US" dirty="0" smtClean="0"/>
              <a:t>Substandard, illegal or counterfeit  product of any type </a:t>
            </a:r>
          </a:p>
          <a:p>
            <a:pPr lvl="2" eaLnBrk="1" hangingPunct="1">
              <a:lnSpc>
                <a:spcPct val="90000"/>
              </a:lnSpc>
            </a:pPr>
            <a:r>
              <a:rPr lang="en-US" dirty="0" smtClean="0"/>
              <a:t>If the item can harm humans, animals or plants</a:t>
            </a:r>
          </a:p>
          <a:p>
            <a:pPr lvl="1" eaLnBrk="1" hangingPunct="1">
              <a:lnSpc>
                <a:spcPct val="90000"/>
              </a:lnSpc>
            </a:pPr>
            <a:r>
              <a:rPr lang="en-US" dirty="0" smtClean="0"/>
              <a:t>Include packaging, labeling, all components from starters to finished product, manufacturing equipment and tools</a:t>
            </a:r>
          </a:p>
          <a:p>
            <a:pPr lvl="1" eaLnBrk="1" hangingPunct="1">
              <a:lnSpc>
                <a:spcPct val="90000"/>
              </a:lnSpc>
            </a:pPr>
            <a:r>
              <a:rPr lang="en-US" dirty="0" smtClean="0"/>
              <a:t>Set safety standards and adopt int’l regulatory principles</a:t>
            </a:r>
          </a:p>
          <a:p>
            <a:pPr lvl="1" eaLnBrk="1" hangingPunct="1">
              <a:lnSpc>
                <a:spcPct val="90000"/>
              </a:lnSpc>
            </a:pPr>
            <a:r>
              <a:rPr lang="en-US" dirty="0" smtClean="0"/>
              <a:t>Health and safety always trumps status of FTZ</a:t>
            </a:r>
          </a:p>
          <a:p>
            <a:pPr lvl="1" eaLnBrk="1" hangingPunct="1">
              <a:lnSpc>
                <a:spcPct val="90000"/>
              </a:lnSpc>
              <a:buFont typeface="Wingdings" pitchFamily="2" charset="2"/>
              <a:buNone/>
            </a:pPr>
            <a:endParaRPr lang="en-US" dirty="0" smtClean="0"/>
          </a:p>
          <a:p>
            <a:pPr lvl="1" eaLnBrk="1" hangingPunct="1">
              <a:lnSpc>
                <a:spcPct val="90000"/>
              </a:lnSpc>
            </a:pPr>
            <a:endParaRPr lang="en-US" dirty="0" smtClean="0"/>
          </a:p>
        </p:txBody>
      </p:sp>
      <p:pic>
        <p:nvPicPr>
          <p:cNvPr id="5" name="ML25_26_27.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304800" y="5334000"/>
            <a:ext cx="9144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9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253D0E16-42AF-4442-8483-895BB8B199CC}" type="slidenum">
              <a:rPr lang="en-US" smtClean="0"/>
              <a:pPr/>
              <a:t>26</a:t>
            </a:fld>
            <a:endParaRPr lang="en-US" dirty="0" smtClean="0"/>
          </a:p>
        </p:txBody>
      </p:sp>
      <p:sp>
        <p:nvSpPr>
          <p:cNvPr id="51203" name="Rectangle 2"/>
          <p:cNvSpPr>
            <a:spLocks noGrp="1" noChangeArrowheads="1"/>
          </p:cNvSpPr>
          <p:nvPr>
            <p:ph type="title"/>
          </p:nvPr>
        </p:nvSpPr>
        <p:spPr/>
        <p:txBody>
          <a:bodyPr/>
          <a:lstStyle/>
          <a:p>
            <a:pPr eaLnBrk="1" hangingPunct="1"/>
            <a:r>
              <a:rPr lang="en-US" dirty="0" smtClean="0"/>
              <a:t>Recommendations</a:t>
            </a:r>
          </a:p>
        </p:txBody>
      </p:sp>
      <p:sp>
        <p:nvSpPr>
          <p:cNvPr id="51204" name="Rectangle 3"/>
          <p:cNvSpPr>
            <a:spLocks noGrp="1" noChangeArrowheads="1"/>
          </p:cNvSpPr>
          <p:nvPr>
            <p:ph type="body" idx="1"/>
          </p:nvPr>
        </p:nvSpPr>
        <p:spPr>
          <a:xfrm>
            <a:off x="914400" y="1600200"/>
            <a:ext cx="7772400" cy="4876800"/>
          </a:xfrm>
        </p:spPr>
        <p:txBody>
          <a:bodyPr/>
          <a:lstStyle/>
          <a:p>
            <a:pPr eaLnBrk="1" hangingPunct="1"/>
            <a:r>
              <a:rPr lang="en-US" sz="2400" dirty="0" smtClean="0"/>
              <a:t>2. Make all inspectors counterfeit inspectors</a:t>
            </a:r>
          </a:p>
          <a:p>
            <a:pPr lvl="1" eaLnBrk="1" hangingPunct="1"/>
            <a:r>
              <a:rPr lang="en-US" sz="2400" dirty="0" smtClean="0"/>
              <a:t>Administrative detention</a:t>
            </a:r>
          </a:p>
          <a:p>
            <a:pPr lvl="1" eaLnBrk="1" hangingPunct="1"/>
            <a:r>
              <a:rPr lang="en-US" sz="2400" dirty="0" smtClean="0"/>
              <a:t>Ex officio authority </a:t>
            </a:r>
          </a:p>
          <a:p>
            <a:pPr lvl="1" eaLnBrk="1" hangingPunct="1"/>
            <a:r>
              <a:rPr lang="en-US" sz="2400" dirty="0" smtClean="0"/>
              <a:t>Common information platform and allow access across agencies</a:t>
            </a:r>
          </a:p>
          <a:p>
            <a:pPr eaLnBrk="1" hangingPunct="1"/>
            <a:r>
              <a:rPr lang="en-US" sz="2400" dirty="0" smtClean="0"/>
              <a:t>3. Create counterfeit crimes and sanctions</a:t>
            </a:r>
          </a:p>
          <a:p>
            <a:pPr eaLnBrk="1" hangingPunct="1"/>
            <a:r>
              <a:rPr lang="en-US" sz="2400" dirty="0" smtClean="0"/>
              <a:t>4. Centralize and coordinate roles</a:t>
            </a:r>
          </a:p>
          <a:p>
            <a:pPr lvl="1" eaLnBrk="1" hangingPunct="1"/>
            <a:r>
              <a:rPr lang="en-US" sz="2400" dirty="0" smtClean="0"/>
              <a:t>Focal points</a:t>
            </a:r>
          </a:p>
          <a:p>
            <a:pPr lvl="1" eaLnBrk="1" hangingPunct="1"/>
            <a:r>
              <a:rPr lang="en-US" sz="2400" dirty="0" smtClean="0"/>
              <a:t>Inter-ministerial cooperation - clear lines of authority and International cooperation- adopt uniform data fields </a:t>
            </a:r>
          </a:p>
          <a:p>
            <a:pPr eaLnBrk="1" hangingPunct="1"/>
            <a:r>
              <a:rPr lang="en-US" sz="2400" dirty="0" smtClean="0"/>
              <a:t>5. Mandate safe destruction </a:t>
            </a:r>
          </a:p>
          <a:p>
            <a:pPr eaLnBrk="1" hangingPunct="1"/>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CE31B7AA-3429-4FBB-AD41-9AD3EBBE51F3}" type="slidenum">
              <a:rPr lang="en-US" smtClean="0"/>
              <a:pPr/>
              <a:t>27</a:t>
            </a:fld>
            <a:endParaRPr lang="en-US" dirty="0" smtClean="0"/>
          </a:p>
        </p:txBody>
      </p:sp>
      <p:sp>
        <p:nvSpPr>
          <p:cNvPr id="53251" name="Rectangle 2"/>
          <p:cNvSpPr>
            <a:spLocks noGrp="1" noChangeArrowheads="1"/>
          </p:cNvSpPr>
          <p:nvPr>
            <p:ph type="title"/>
          </p:nvPr>
        </p:nvSpPr>
        <p:spPr/>
        <p:txBody>
          <a:bodyPr/>
          <a:lstStyle/>
          <a:p>
            <a:pPr eaLnBrk="1" hangingPunct="1"/>
            <a:r>
              <a:rPr lang="en-US" dirty="0" smtClean="0"/>
              <a:t>Class Project </a:t>
            </a:r>
          </a:p>
        </p:txBody>
      </p:sp>
      <p:sp>
        <p:nvSpPr>
          <p:cNvPr id="53252" name="Rectangle 3"/>
          <p:cNvSpPr>
            <a:spLocks noGrp="1" noChangeArrowheads="1"/>
          </p:cNvSpPr>
          <p:nvPr>
            <p:ph type="body" idx="1"/>
          </p:nvPr>
        </p:nvSpPr>
        <p:spPr>
          <a:xfrm>
            <a:off x="914400" y="1600200"/>
            <a:ext cx="7772400" cy="4953000"/>
          </a:xfrm>
        </p:spPr>
        <p:txBody>
          <a:bodyPr/>
          <a:lstStyle/>
          <a:p>
            <a:pPr marL="609600" indent="-609600" eaLnBrk="1" hangingPunct="1">
              <a:lnSpc>
                <a:spcPct val="80000"/>
              </a:lnSpc>
            </a:pPr>
            <a:r>
              <a:rPr lang="en-US" dirty="0" smtClean="0"/>
              <a:t>Review your assessment findings. </a:t>
            </a:r>
          </a:p>
          <a:p>
            <a:pPr marL="609600" indent="-609600" eaLnBrk="1" hangingPunct="1">
              <a:lnSpc>
                <a:spcPct val="80000"/>
              </a:lnSpc>
            </a:pPr>
            <a:r>
              <a:rPr lang="en-US" dirty="0" smtClean="0"/>
              <a:t>Set goals: Identify the opportunities to amend or modify existing laws or add new provisions. </a:t>
            </a:r>
          </a:p>
          <a:p>
            <a:pPr marL="609600" indent="-609600" eaLnBrk="1" hangingPunct="1">
              <a:lnSpc>
                <a:spcPct val="80000"/>
              </a:lnSpc>
            </a:pPr>
            <a:r>
              <a:rPr lang="en-US" dirty="0" smtClean="0"/>
              <a:t>Formulate a plan of action </a:t>
            </a:r>
          </a:p>
          <a:p>
            <a:pPr marL="990600" lvl="1" indent="-533400" eaLnBrk="1" hangingPunct="1">
              <a:lnSpc>
                <a:spcPct val="80000"/>
              </a:lnSpc>
            </a:pPr>
            <a:r>
              <a:rPr lang="en-US" sz="2400" dirty="0" smtClean="0"/>
              <a:t>Outline legislative objectives and amendments. </a:t>
            </a:r>
          </a:p>
          <a:p>
            <a:pPr marL="990600" lvl="1" indent="-533400" eaLnBrk="1" hangingPunct="1">
              <a:lnSpc>
                <a:spcPct val="80000"/>
              </a:lnSpc>
            </a:pPr>
            <a:r>
              <a:rPr lang="en-US" sz="2400" dirty="0" smtClean="0"/>
              <a:t>Set timeline, budget, and assign personnel </a:t>
            </a:r>
          </a:p>
          <a:p>
            <a:pPr marL="990600" lvl="1" indent="-533400" eaLnBrk="1" hangingPunct="1">
              <a:lnSpc>
                <a:spcPct val="80000"/>
              </a:lnSpc>
            </a:pPr>
            <a:r>
              <a:rPr lang="en-US" sz="2400" dirty="0" smtClean="0"/>
              <a:t>Identify indicators</a:t>
            </a:r>
          </a:p>
          <a:p>
            <a:pPr marL="609600" indent="-609600" eaLnBrk="1" hangingPunct="1">
              <a:lnSpc>
                <a:spcPct val="80000"/>
              </a:lnSpc>
            </a:pPr>
            <a:r>
              <a:rPr lang="en-US" dirty="0" smtClean="0"/>
              <a:t>Draft and enact relevant legislation. </a:t>
            </a:r>
          </a:p>
          <a:p>
            <a:pPr marL="609600" indent="-609600" eaLnBrk="1" hangingPunct="1">
              <a:lnSpc>
                <a:spcPct val="80000"/>
              </a:lnSpc>
            </a:pPr>
            <a:r>
              <a:rPr lang="en-US" dirty="0" smtClean="0"/>
              <a:t>Monitor and evaluate your progress!  </a:t>
            </a:r>
          </a:p>
          <a:p>
            <a:pPr marL="609600" indent="-609600" algn="ctr" eaLnBrk="1" hangingPunct="1">
              <a:lnSpc>
                <a:spcPct val="80000"/>
              </a:lnSpc>
              <a:buNone/>
            </a:pPr>
            <a:r>
              <a:rPr lang="en-US" i="1" dirty="0" smtClean="0"/>
              <a:t>Please send your plans to the project website and progress updates</a:t>
            </a:r>
            <a:r>
              <a:rPr lang="en-US" dirty="0" smtClean="0"/>
              <a:t>.</a:t>
            </a:r>
          </a:p>
          <a:p>
            <a:pPr marL="609600" indent="-609600" eaLnBrk="1" hangingPunct="1">
              <a:lnSpc>
                <a:spcPct val="80000"/>
              </a:lnSpc>
            </a:pPr>
            <a:endParaRPr lang="en-US"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endParaRPr lang="en-US" sz="800" dirty="0" smtClean="0"/>
          </a:p>
          <a:p>
            <a:pPr marL="609600" indent="-609600" eaLnBrk="1" hangingPunct="1">
              <a:lnSpc>
                <a:spcPct val="80000"/>
              </a:lnSpc>
            </a:pPr>
            <a:r>
              <a:rPr lang="en-US" sz="800" dirty="0" smtClean="0"/>
              <a:t> and refine as necessary. </a:t>
            </a:r>
          </a:p>
          <a:p>
            <a:pPr marL="609600" indent="-609600" eaLnBrk="1" hangingPunct="1">
              <a:lnSpc>
                <a:spcPct val="80000"/>
              </a:lnSpc>
            </a:pPr>
            <a:endParaRPr lang="en-US" sz="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1FC3A9B4-02FD-4C43-9B93-1A62BEAD41A8}" type="slidenum">
              <a:rPr lang="en-US" smtClean="0"/>
              <a:pPr/>
              <a:t>28</a:t>
            </a:fld>
            <a:endParaRPr lang="en-US" dirty="0" smtClean="0"/>
          </a:p>
        </p:txBody>
      </p:sp>
      <p:sp>
        <p:nvSpPr>
          <p:cNvPr id="54275" name="Rectangle 2"/>
          <p:cNvSpPr>
            <a:spLocks noGrp="1" noChangeArrowheads="1"/>
          </p:cNvSpPr>
          <p:nvPr>
            <p:ph type="title"/>
          </p:nvPr>
        </p:nvSpPr>
        <p:spPr/>
        <p:txBody>
          <a:bodyPr/>
          <a:lstStyle/>
          <a:p>
            <a:pPr eaLnBrk="1" hangingPunct="1"/>
            <a:r>
              <a:rPr lang="en-US" dirty="0" smtClean="0"/>
              <a:t>In closing </a:t>
            </a:r>
          </a:p>
        </p:txBody>
      </p:sp>
      <p:sp>
        <p:nvSpPr>
          <p:cNvPr id="54276" name="Rectangle 3"/>
          <p:cNvSpPr>
            <a:spLocks noGrp="1" noChangeArrowheads="1"/>
          </p:cNvSpPr>
          <p:nvPr>
            <p:ph type="body" idx="1"/>
          </p:nvPr>
        </p:nvSpPr>
        <p:spPr/>
        <p:txBody>
          <a:bodyPr/>
          <a:lstStyle/>
          <a:p>
            <a:pPr eaLnBrk="1" hangingPunct="1"/>
            <a:r>
              <a:rPr lang="en-US" dirty="0" smtClean="0"/>
              <a:t>Q &amp; A </a:t>
            </a:r>
          </a:p>
          <a:p>
            <a:pPr lvl="1" eaLnBrk="1" hangingPunct="1"/>
            <a:r>
              <a:rPr lang="en-US" dirty="0" smtClean="0"/>
              <a:t>If you are a solo listener please use Comments and Contributions for Q&amp;A.</a:t>
            </a:r>
          </a:p>
          <a:p>
            <a:pPr lvl="1" eaLnBrk="1" hangingPunct="1"/>
            <a:endParaRPr lang="en-US" dirty="0" smtClean="0"/>
          </a:p>
          <a:p>
            <a:pPr eaLnBrk="1" hangingPunct="1"/>
            <a:r>
              <a:rPr lang="en-US" dirty="0" smtClean="0"/>
              <a:t>Please fill out the Course Evaluation</a:t>
            </a:r>
          </a:p>
          <a:p>
            <a:pPr lvl="1" eaLnBrk="1" hangingPunct="1"/>
            <a:r>
              <a:rPr lang="en-US" b="1" dirty="0" smtClean="0">
                <a:hlinkClick r:id="rId5"/>
              </a:rPr>
              <a:t>http://www.surveymonkey.com/s/2K69SCB</a:t>
            </a:r>
            <a:r>
              <a:rPr lang="en-US" dirty="0" smtClean="0"/>
              <a:t> </a:t>
            </a:r>
          </a:p>
          <a:p>
            <a:pPr eaLnBrk="1" hangingPunct="1">
              <a:buFont typeface="Wingdings" pitchFamily="2" charset="2"/>
              <a:buNone/>
            </a:pPr>
            <a:endParaRPr lang="en-US" dirty="0" smtClean="0"/>
          </a:p>
          <a:p>
            <a:pPr eaLnBrk="1" hangingPunct="1"/>
            <a:r>
              <a:rPr lang="en-US" dirty="0" smtClean="0"/>
              <a:t>Thank you and good wishes.  </a:t>
            </a:r>
          </a:p>
          <a:p>
            <a:pPr eaLnBrk="1" hangingPunct="1"/>
            <a:endParaRPr lang="en-US" dirty="0" smtClean="0"/>
          </a:p>
        </p:txBody>
      </p:sp>
      <p:pic>
        <p:nvPicPr>
          <p:cNvPr id="5" name="ML28.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5562600" y="228600"/>
            <a:ext cx="12192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248D47B5-E283-4A8C-861A-5FBAD65FF42A}" type="slidenum">
              <a:rPr lang="en-US" smtClean="0"/>
              <a:pPr/>
              <a:t>3</a:t>
            </a:fld>
            <a:endParaRPr lang="en-US" dirty="0" smtClean="0"/>
          </a:p>
        </p:txBody>
      </p:sp>
      <p:sp>
        <p:nvSpPr>
          <p:cNvPr id="27651" name="Rectangle 2"/>
          <p:cNvSpPr>
            <a:spLocks noGrp="1" noChangeArrowheads="1"/>
          </p:cNvSpPr>
          <p:nvPr>
            <p:ph type="title"/>
          </p:nvPr>
        </p:nvSpPr>
        <p:spPr/>
        <p:txBody>
          <a:bodyPr/>
          <a:lstStyle/>
          <a:p>
            <a:pPr eaLnBrk="1" hangingPunct="1"/>
            <a:r>
              <a:rPr lang="en-US" sz="3800" dirty="0" smtClean="0"/>
              <a:t>Learning Objectives</a:t>
            </a:r>
          </a:p>
        </p:txBody>
      </p:sp>
      <p:sp>
        <p:nvSpPr>
          <p:cNvPr id="27652" name="Rectangle 3"/>
          <p:cNvSpPr>
            <a:spLocks noGrp="1" noChangeArrowheads="1"/>
          </p:cNvSpPr>
          <p:nvPr>
            <p:ph type="body" idx="1"/>
          </p:nvPr>
        </p:nvSpPr>
        <p:spPr/>
        <p:txBody>
          <a:bodyPr/>
          <a:lstStyle/>
          <a:p>
            <a:pPr eaLnBrk="1" hangingPunct="1"/>
            <a:r>
              <a:rPr lang="en-US" dirty="0" smtClean="0"/>
              <a:t>Learn and understand legislative options and innovations </a:t>
            </a:r>
          </a:p>
          <a:p>
            <a:pPr eaLnBrk="1" hangingPunct="1"/>
            <a:r>
              <a:rPr lang="en-US" dirty="0" smtClean="0"/>
              <a:t>Understand why data and monitoring and evaluation are important and how and when to mandate these steps.</a:t>
            </a:r>
          </a:p>
          <a:p>
            <a:pPr eaLnBrk="1" hangingPunct="1"/>
            <a:r>
              <a:rPr lang="en-US" dirty="0" smtClean="0"/>
              <a:t>Evaluate your country system, identify gaps and opportunities, develop a plan of action and begin implementation. </a:t>
            </a:r>
          </a:p>
          <a:p>
            <a:pPr eaLnBrk="1" hangingPunct="1">
              <a:buFont typeface="Wingdings" pitchFamily="2" charset="2"/>
              <a:buNone/>
            </a:pPr>
            <a:endParaRPr lang="en-US" dirty="0" smtClean="0"/>
          </a:p>
        </p:txBody>
      </p:sp>
      <p:pic>
        <p:nvPicPr>
          <p:cNvPr id="5" name="ML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3886200" y="5562600"/>
            <a:ext cx="10668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43BF660B-23E7-4BBD-9C6B-90A0DD0D7850}" type="slidenum">
              <a:rPr lang="en-US" smtClean="0"/>
              <a:pPr/>
              <a:t>4</a:t>
            </a:fld>
            <a:endParaRPr lang="en-US" dirty="0" smtClean="0"/>
          </a:p>
        </p:txBody>
      </p:sp>
      <p:sp>
        <p:nvSpPr>
          <p:cNvPr id="28675" name="Rectangle 2"/>
          <p:cNvSpPr>
            <a:spLocks noGrp="1" noChangeArrowheads="1"/>
          </p:cNvSpPr>
          <p:nvPr>
            <p:ph type="title"/>
          </p:nvPr>
        </p:nvSpPr>
        <p:spPr/>
        <p:txBody>
          <a:bodyPr/>
          <a:lstStyle/>
          <a:p>
            <a:pPr eaLnBrk="1" hangingPunct="1"/>
            <a:r>
              <a:rPr lang="en-US" sz="4400" dirty="0" smtClean="0"/>
              <a:t>What’s the evidence? </a:t>
            </a:r>
            <a:endParaRPr lang="en-US" dirty="0" smtClean="0"/>
          </a:p>
        </p:txBody>
      </p:sp>
      <p:sp>
        <p:nvSpPr>
          <p:cNvPr id="28676" name="Rectangle 3"/>
          <p:cNvSpPr>
            <a:spLocks noGrp="1" noChangeArrowheads="1"/>
          </p:cNvSpPr>
          <p:nvPr>
            <p:ph type="body" idx="1"/>
          </p:nvPr>
        </p:nvSpPr>
        <p:spPr/>
        <p:txBody>
          <a:bodyPr/>
          <a:lstStyle/>
          <a:p>
            <a:pPr eaLnBrk="1" hangingPunct="1"/>
            <a:r>
              <a:rPr lang="en-US" sz="3200" dirty="0" smtClean="0"/>
              <a:t>Crime rates 2000-2009 </a:t>
            </a:r>
          </a:p>
          <a:p>
            <a:pPr eaLnBrk="1" hangingPunct="1"/>
            <a:r>
              <a:rPr lang="en-US" sz="3200" dirty="0" smtClean="0"/>
              <a:t>Customs seizure data </a:t>
            </a:r>
          </a:p>
          <a:p>
            <a:pPr eaLnBrk="1" hangingPunct="1"/>
            <a:r>
              <a:rPr lang="en-US" sz="3200" dirty="0" smtClean="0"/>
              <a:t>Viet Nam - Myanmar study on inspections and counterfeit drugs.</a:t>
            </a:r>
          </a:p>
          <a:p>
            <a:pPr eaLnBrk="1" hangingPunct="1"/>
            <a:r>
              <a:rPr lang="en-US" sz="3200" dirty="0" smtClean="0"/>
              <a:t>Empirical data: 2010: 25 Country Study </a:t>
            </a:r>
          </a:p>
          <a:p>
            <a:pPr eaLnBrk="1" hangingPunct="1"/>
            <a:r>
              <a:rPr lang="en-US" sz="3200" dirty="0" smtClean="0"/>
              <a:t>Consensus findings </a:t>
            </a:r>
          </a:p>
          <a:p>
            <a:pPr lvl="1" eaLnBrk="1" hangingPunct="1"/>
            <a:r>
              <a:rPr lang="en-US" sz="3000" dirty="0" smtClean="0"/>
              <a:t>ICDRA meeting in 2004</a:t>
            </a:r>
          </a:p>
          <a:p>
            <a:pPr lvl="1" eaLnBrk="1" hangingPunct="1"/>
            <a:r>
              <a:rPr lang="en-US" sz="3000" dirty="0" smtClean="0"/>
              <a:t>WCO SECURE Standards </a:t>
            </a:r>
          </a:p>
        </p:txBody>
      </p:sp>
      <p:sp>
        <p:nvSpPr>
          <p:cNvPr id="28677" name="Rectangle 4"/>
          <p:cNvSpPr>
            <a:spLocks noChangeArrowheads="1"/>
          </p:cNvSpPr>
          <p:nvPr/>
        </p:nvSpPr>
        <p:spPr bwMode="auto">
          <a:xfrm>
            <a:off x="1109663" y="152400"/>
            <a:ext cx="3321050" cy="303213"/>
          </a:xfrm>
          <a:prstGeom prst="rect">
            <a:avLst/>
          </a:prstGeom>
          <a:noFill/>
          <a:ln w="12700">
            <a:noFill/>
            <a:miter lim="800000"/>
            <a:headEnd/>
            <a:tailEnd/>
          </a:ln>
        </p:spPr>
        <p:txBody>
          <a:bodyPr lIns="90488" tIns="44450" rIns="90488" bIns="44450"/>
          <a:lstStyle/>
          <a:p>
            <a:pPr marL="342900" indent="-342900" eaLnBrk="0" hangingPunct="0">
              <a:spcBef>
                <a:spcPct val="20000"/>
              </a:spcBef>
              <a:spcAft>
                <a:spcPct val="35000"/>
              </a:spcAft>
            </a:pPr>
            <a:endParaRPr lang="en-US" sz="2000" b="1" i="1" dirty="0">
              <a:solidFill>
                <a:srgbClr val="00FF00"/>
              </a:solidFill>
            </a:endParaRPr>
          </a:p>
        </p:txBody>
      </p:sp>
      <p:pic>
        <p:nvPicPr>
          <p:cNvPr id="6" name="ML4.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934200" y="1981200"/>
            <a:ext cx="11430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9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B1110152-3432-4ACF-99F1-F132708B9230}" type="slidenum">
              <a:rPr lang="en-US" smtClean="0"/>
              <a:pPr/>
              <a:t>5</a:t>
            </a:fld>
            <a:endParaRPr lang="en-US" dirty="0" smtClean="0"/>
          </a:p>
        </p:txBody>
      </p:sp>
      <p:sp>
        <p:nvSpPr>
          <p:cNvPr id="30723" name="Rectangle 2"/>
          <p:cNvSpPr>
            <a:spLocks noGrp="1" noChangeArrowheads="1"/>
          </p:cNvSpPr>
          <p:nvPr>
            <p:ph type="title"/>
          </p:nvPr>
        </p:nvSpPr>
        <p:spPr/>
        <p:txBody>
          <a:bodyPr/>
          <a:lstStyle/>
          <a:p>
            <a:pPr eaLnBrk="1" hangingPunct="1"/>
            <a:r>
              <a:rPr lang="en-US" sz="4400" dirty="0" smtClean="0"/>
              <a:t>Crime Reports and Seizure Data:</a:t>
            </a:r>
            <a:br>
              <a:rPr lang="en-US" sz="4400" dirty="0" smtClean="0"/>
            </a:br>
            <a:r>
              <a:rPr lang="en-US" sz="4400" dirty="0" smtClean="0"/>
              <a:t>What story do they tell? </a:t>
            </a:r>
            <a:endParaRPr lang="en-US" dirty="0" smtClean="0"/>
          </a:p>
        </p:txBody>
      </p:sp>
      <p:sp>
        <p:nvSpPr>
          <p:cNvPr id="30724" name="Rectangle 3"/>
          <p:cNvSpPr>
            <a:spLocks noGrp="1" noChangeArrowheads="1"/>
          </p:cNvSpPr>
          <p:nvPr>
            <p:ph type="body" idx="1"/>
          </p:nvPr>
        </p:nvSpPr>
        <p:spPr/>
        <p:txBody>
          <a:bodyPr/>
          <a:lstStyle/>
          <a:p>
            <a:pPr eaLnBrk="1" hangingPunct="1"/>
            <a:endParaRPr lang="en-US" dirty="0" smtClean="0"/>
          </a:p>
        </p:txBody>
      </p:sp>
      <p:pic>
        <p:nvPicPr>
          <p:cNvPr id="9217" name="Picture 1"/>
          <p:cNvPicPr>
            <a:picLocks noChangeAspect="1" noChangeArrowheads="1"/>
          </p:cNvPicPr>
          <p:nvPr/>
        </p:nvPicPr>
        <p:blipFill>
          <a:blip r:embed="rId5" cstate="print"/>
          <a:srcRect/>
          <a:stretch>
            <a:fillRect/>
          </a:stretch>
        </p:blipFill>
        <p:spPr bwMode="auto">
          <a:xfrm>
            <a:off x="304800" y="900113"/>
            <a:ext cx="8839200" cy="5957887"/>
          </a:xfrm>
          <a:prstGeom prst="rect">
            <a:avLst/>
          </a:prstGeom>
          <a:noFill/>
          <a:ln w="9525">
            <a:noFill/>
            <a:miter lim="800000"/>
            <a:headEnd/>
            <a:tailEnd/>
          </a:ln>
          <a:effectLst/>
        </p:spPr>
      </p:pic>
      <p:pic>
        <p:nvPicPr>
          <p:cNvPr id="6" name="ML5_6.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8382000" y="228600"/>
            <a:ext cx="5334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2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in case you read footnotes</a:t>
            </a:r>
            <a:endParaRPr lang="en-US" dirty="0"/>
          </a:p>
        </p:txBody>
      </p:sp>
      <p:sp>
        <p:nvSpPr>
          <p:cNvPr id="4" name="Slide Number Placeholder 3"/>
          <p:cNvSpPr>
            <a:spLocks noGrp="1"/>
          </p:cNvSpPr>
          <p:nvPr>
            <p:ph type="sldNum" sz="quarter" idx="12"/>
          </p:nvPr>
        </p:nvSpPr>
        <p:spPr/>
        <p:txBody>
          <a:bodyPr/>
          <a:lstStyle/>
          <a:p>
            <a:pPr>
              <a:defRPr/>
            </a:pPr>
            <a:fld id="{542CBCDC-6F49-4EF5-A11F-C2F81FFD0EF0}" type="slidenum">
              <a:rPr lang="en-US" smtClean="0"/>
              <a:pPr>
                <a:defRPr/>
              </a:pPr>
              <a:t>6</a:t>
            </a:fld>
            <a:endParaRPr lang="en-US" dirty="0"/>
          </a:p>
        </p:txBody>
      </p:sp>
      <p:pic>
        <p:nvPicPr>
          <p:cNvPr id="177155" name="Picture 3"/>
          <p:cNvPicPr>
            <a:picLocks noGrp="1" noChangeAspect="1" noChangeArrowheads="1"/>
          </p:cNvPicPr>
          <p:nvPr>
            <p:ph idx="1"/>
          </p:nvPr>
        </p:nvPicPr>
        <p:blipFill>
          <a:blip r:embed="rId3" cstate="print"/>
          <a:srcRect/>
          <a:stretch>
            <a:fillRect/>
          </a:stretch>
        </p:blipFill>
        <p:spPr bwMode="auto">
          <a:xfrm>
            <a:off x="914400" y="1905000"/>
            <a:ext cx="79248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202A5221-1041-4593-BA7C-F8924E362BEA}" type="slidenum">
              <a:rPr lang="en-US" smtClean="0"/>
              <a:pPr/>
              <a:t>7</a:t>
            </a:fld>
            <a:endParaRPr lang="en-US" dirty="0" smtClean="0"/>
          </a:p>
        </p:txBody>
      </p:sp>
      <p:sp>
        <p:nvSpPr>
          <p:cNvPr id="31747" name="Rectangle 2"/>
          <p:cNvSpPr>
            <a:spLocks noGrp="1" noChangeArrowheads="1"/>
          </p:cNvSpPr>
          <p:nvPr>
            <p:ph type="title"/>
          </p:nvPr>
        </p:nvSpPr>
        <p:spPr/>
        <p:txBody>
          <a:bodyPr/>
          <a:lstStyle/>
          <a:p>
            <a:pPr eaLnBrk="1" hangingPunct="1"/>
            <a:r>
              <a:rPr lang="en-US" dirty="0" smtClean="0"/>
              <a:t>Why are crime rates going down? </a:t>
            </a:r>
          </a:p>
        </p:txBody>
      </p:sp>
      <p:sp>
        <p:nvSpPr>
          <p:cNvPr id="31748" name="Rectangle 3"/>
          <p:cNvSpPr>
            <a:spLocks noGrp="1" noChangeArrowheads="1"/>
          </p:cNvSpPr>
          <p:nvPr>
            <p:ph type="body" idx="1"/>
          </p:nvPr>
        </p:nvSpPr>
        <p:spPr/>
        <p:txBody>
          <a:bodyPr/>
          <a:lstStyle/>
          <a:p>
            <a:pPr eaLnBrk="1" hangingPunct="1"/>
            <a:r>
              <a:rPr lang="en-US" dirty="0" smtClean="0"/>
              <a:t>Governments have more legitimacy and better courts to settle feuds.</a:t>
            </a:r>
          </a:p>
          <a:p>
            <a:pPr eaLnBrk="1" hangingPunct="1"/>
            <a:r>
              <a:rPr lang="en-US" dirty="0" smtClean="0"/>
              <a:t>Economics </a:t>
            </a:r>
          </a:p>
          <a:p>
            <a:pPr eaLnBrk="1" hangingPunct="1"/>
            <a:r>
              <a:rPr lang="en-US" dirty="0" smtClean="0"/>
              <a:t>Culture – killing is vulgar</a:t>
            </a:r>
          </a:p>
          <a:p>
            <a:pPr eaLnBrk="1" hangingPunct="1"/>
            <a:r>
              <a:rPr lang="en-US" dirty="0" smtClean="0"/>
              <a:t>Law enforcement is better and there is more </a:t>
            </a:r>
          </a:p>
          <a:p>
            <a:pPr lvl="1" eaLnBrk="1" hangingPunct="1"/>
            <a:r>
              <a:rPr lang="en-US" dirty="0" smtClean="0"/>
              <a:t>Better because </a:t>
            </a:r>
          </a:p>
          <a:p>
            <a:pPr lvl="2" eaLnBrk="1" hangingPunct="1"/>
            <a:r>
              <a:rPr lang="en-US" dirty="0" smtClean="0"/>
              <a:t>Data</a:t>
            </a:r>
          </a:p>
          <a:p>
            <a:pPr lvl="2" eaLnBrk="1" hangingPunct="1"/>
            <a:r>
              <a:rPr lang="en-US" dirty="0" smtClean="0"/>
              <a:t>Know-how </a:t>
            </a:r>
          </a:p>
          <a:p>
            <a:pPr lvl="2" eaLnBrk="1" hangingPunct="1"/>
            <a:r>
              <a:rPr lang="en-US" dirty="0" smtClean="0"/>
              <a:t>Better able to place resources where needed</a:t>
            </a:r>
          </a:p>
          <a:p>
            <a:pPr eaLnBrk="1" hangingPunct="1"/>
            <a:r>
              <a:rPr lang="en-US" dirty="0" smtClean="0"/>
              <a:t>Do these reasons apply to counterfeit crime?</a:t>
            </a:r>
          </a:p>
        </p:txBody>
      </p:sp>
      <p:pic>
        <p:nvPicPr>
          <p:cNvPr id="5" name="ML7.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6705600" y="2286000"/>
            <a:ext cx="8382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1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A2078433-1F22-45A5-B2B3-A8F42327EC7D}" type="slidenum">
              <a:rPr lang="en-US" smtClean="0"/>
              <a:pPr/>
              <a:t>8</a:t>
            </a:fld>
            <a:endParaRPr lang="en-US" dirty="0" smtClean="0"/>
          </a:p>
        </p:txBody>
      </p:sp>
      <p:sp>
        <p:nvSpPr>
          <p:cNvPr id="32771" name="Rectangle 2"/>
          <p:cNvSpPr>
            <a:spLocks noGrp="1" noChangeArrowheads="1"/>
          </p:cNvSpPr>
          <p:nvPr>
            <p:ph type="title"/>
          </p:nvPr>
        </p:nvSpPr>
        <p:spPr/>
        <p:txBody>
          <a:bodyPr/>
          <a:lstStyle/>
          <a:p>
            <a:pPr eaLnBrk="1" hangingPunct="1"/>
            <a:r>
              <a:rPr lang="en-US" dirty="0" smtClean="0"/>
              <a:t>Counterfeit seizures going up</a:t>
            </a:r>
          </a:p>
        </p:txBody>
      </p:sp>
      <p:sp>
        <p:nvSpPr>
          <p:cNvPr id="32772" name="Rectangle 3"/>
          <p:cNvSpPr>
            <a:spLocks noGrp="1" noChangeArrowheads="1"/>
          </p:cNvSpPr>
          <p:nvPr>
            <p:ph type="body" idx="1"/>
          </p:nvPr>
        </p:nvSpPr>
        <p:spPr/>
        <p:txBody>
          <a:bodyPr/>
          <a:lstStyle/>
          <a:p>
            <a:pPr eaLnBrk="1" hangingPunct="1"/>
            <a:r>
              <a:rPr lang="en-US" dirty="0" smtClean="0"/>
              <a:t>Insert 2010 -2009 seizure charts </a:t>
            </a:r>
          </a:p>
        </p:txBody>
      </p:sp>
      <p:pic>
        <p:nvPicPr>
          <p:cNvPr id="5121" name="Picture 1"/>
          <p:cNvPicPr>
            <a:picLocks noChangeAspect="1" noChangeArrowheads="1"/>
          </p:cNvPicPr>
          <p:nvPr/>
        </p:nvPicPr>
        <p:blipFill>
          <a:blip r:embed="rId5" cstate="print"/>
          <a:srcRect/>
          <a:stretch>
            <a:fillRect/>
          </a:stretch>
        </p:blipFill>
        <p:spPr bwMode="auto">
          <a:xfrm>
            <a:off x="304800" y="0"/>
            <a:ext cx="8686800" cy="6858000"/>
          </a:xfrm>
          <a:prstGeom prst="rect">
            <a:avLst/>
          </a:prstGeom>
          <a:noFill/>
          <a:ln w="9525">
            <a:noFill/>
            <a:miter lim="800000"/>
            <a:headEnd/>
            <a:tailEnd/>
          </a:ln>
          <a:effectLst/>
        </p:spPr>
      </p:pic>
      <p:pic>
        <p:nvPicPr>
          <p:cNvPr id="7" name="ML8.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6019800" y="5791200"/>
            <a:ext cx="8382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2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2AA1C775-11DE-4318-8FA0-8F3157B05D70}" type="slidenum">
              <a:rPr lang="en-US" smtClean="0"/>
              <a:pPr/>
              <a:t>9</a:t>
            </a:fld>
            <a:endParaRPr lang="en-US" dirty="0" smtClean="0"/>
          </a:p>
        </p:txBody>
      </p:sp>
      <p:sp>
        <p:nvSpPr>
          <p:cNvPr id="33795" name="Rectangle 2"/>
          <p:cNvSpPr>
            <a:spLocks noGrp="1" noChangeArrowheads="1"/>
          </p:cNvSpPr>
          <p:nvPr>
            <p:ph type="title"/>
          </p:nvPr>
        </p:nvSpPr>
        <p:spPr/>
        <p:txBody>
          <a:bodyPr/>
          <a:lstStyle/>
          <a:p>
            <a:pPr eaLnBrk="1" hangingPunct="1"/>
            <a:r>
              <a:rPr lang="en-US" dirty="0" smtClean="0"/>
              <a:t>Why?</a:t>
            </a:r>
          </a:p>
        </p:txBody>
      </p:sp>
      <p:sp>
        <p:nvSpPr>
          <p:cNvPr id="33796" name="Rectangle 3"/>
          <p:cNvSpPr>
            <a:spLocks noGrp="1" noChangeArrowheads="1"/>
          </p:cNvSpPr>
          <p:nvPr>
            <p:ph type="body" idx="1"/>
          </p:nvPr>
        </p:nvSpPr>
        <p:spPr/>
        <p:txBody>
          <a:bodyPr/>
          <a:lstStyle/>
          <a:p>
            <a:pPr eaLnBrk="1" hangingPunct="1"/>
            <a:r>
              <a:rPr lang="en-US" dirty="0" smtClean="0"/>
              <a:t>More enforcement attention</a:t>
            </a:r>
          </a:p>
          <a:p>
            <a:pPr lvl="1" eaLnBrk="1" hangingPunct="1"/>
            <a:r>
              <a:rPr lang="en-US" dirty="0" smtClean="0"/>
              <a:t>Is it because there are more counterfeits?</a:t>
            </a:r>
          </a:p>
          <a:p>
            <a:pPr eaLnBrk="1" hangingPunct="1"/>
            <a:r>
              <a:rPr lang="en-US" dirty="0" smtClean="0"/>
              <a:t>Why are these data invalid?  </a:t>
            </a:r>
          </a:p>
          <a:p>
            <a:pPr lvl="1" eaLnBrk="1" hangingPunct="1"/>
            <a:r>
              <a:rPr lang="en-US" dirty="0" smtClean="0"/>
              <a:t>Valid data </a:t>
            </a:r>
            <a:r>
              <a:rPr lang="en-US" i="1" dirty="0" smtClean="0"/>
              <a:t>refers to the extent to which a measure actually represents what we intend to measure. </a:t>
            </a:r>
          </a:p>
          <a:p>
            <a:pPr eaLnBrk="1" hangingPunct="1"/>
            <a:r>
              <a:rPr lang="en-US" dirty="0" smtClean="0"/>
              <a:t>Other problems with these data? </a:t>
            </a:r>
          </a:p>
          <a:p>
            <a:pPr lvl="1" eaLnBrk="1" hangingPunct="1"/>
            <a:r>
              <a:rPr lang="en-US" dirty="0" smtClean="0"/>
              <a:t>Crime and seizure data is not precise </a:t>
            </a:r>
          </a:p>
          <a:p>
            <a:pPr lvl="1" eaLnBrk="1" hangingPunct="1"/>
            <a:r>
              <a:rPr lang="en-US" dirty="0" smtClean="0"/>
              <a:t>Otherwise reliable; has integrity and is timely. </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5" name="ML9.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5486400" y="381000"/>
            <a:ext cx="9906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3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4815</TotalTime>
  <Words>3522</Words>
  <Application>Microsoft Office PowerPoint</Application>
  <PresentationFormat>On-screen Show (4:3)</PresentationFormat>
  <Paragraphs>1293</Paragraphs>
  <Slides>28</Slides>
  <Notes>28</Notes>
  <HiddenSlides>0</HiddenSlides>
  <MMClips>25</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Times New Roman</vt:lpstr>
      <vt:lpstr>Wingdings</vt:lpstr>
      <vt:lpstr>Layers</vt:lpstr>
      <vt:lpstr>Document</vt:lpstr>
      <vt:lpstr> Counterfeit Goods and the  Public’s Health and Safety: A Study of Interventions</vt:lpstr>
      <vt:lpstr>STOP </vt:lpstr>
      <vt:lpstr>Learning Objectives</vt:lpstr>
      <vt:lpstr>What’s the evidence? </vt:lpstr>
      <vt:lpstr>Crime Reports and Seizure Data: What story do they tell? </vt:lpstr>
      <vt:lpstr>Just in case you read footnotes</vt:lpstr>
      <vt:lpstr>Why are crime rates going down? </vt:lpstr>
      <vt:lpstr>Counterfeit seizures going up</vt:lpstr>
      <vt:lpstr>Why?</vt:lpstr>
      <vt:lpstr>Inspection and quality control on country level improves drug quality </vt:lpstr>
      <vt:lpstr>Why was this study so important? </vt:lpstr>
      <vt:lpstr>PowerPoint Presentation</vt:lpstr>
      <vt:lpstr>Consensus Findings</vt:lpstr>
      <vt:lpstr>Have legislators met the needs of regulators and law enforcement? </vt:lpstr>
      <vt:lpstr>International - Anti-Counterfeiting Trade Agreement – ACTA</vt:lpstr>
      <vt:lpstr>Regional Activities</vt:lpstr>
      <vt:lpstr>Definition </vt:lpstr>
      <vt:lpstr>Inspectors and Powers </vt:lpstr>
      <vt:lpstr>EU Medicrime Convention 2010</vt:lpstr>
      <vt:lpstr>National </vt:lpstr>
      <vt:lpstr>Prioritizing Resources </vt:lpstr>
      <vt:lpstr>Crimes and Sanctions </vt:lpstr>
      <vt:lpstr>Standards </vt:lpstr>
      <vt:lpstr>Customs, Technology and Internet</vt:lpstr>
      <vt:lpstr>Legislative Recommendations </vt:lpstr>
      <vt:lpstr>Recommendations</vt:lpstr>
      <vt:lpstr>Class Project </vt:lpstr>
      <vt:lpstr>In closing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Regulators</dc:title>
  <dc:creator>Michelle Forzley</dc:creator>
  <cp:lastModifiedBy>michele forzley</cp:lastModifiedBy>
  <cp:revision>176</cp:revision>
  <dcterms:created xsi:type="dcterms:W3CDTF">2011-07-14T15:13:38Z</dcterms:created>
  <dcterms:modified xsi:type="dcterms:W3CDTF">2015-07-11T20:14:07Z</dcterms:modified>
</cp:coreProperties>
</file>